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2" r:id="rId4"/>
    <p:sldId id="269" r:id="rId5"/>
    <p:sldId id="275" r:id="rId6"/>
    <p:sldId id="276" r:id="rId7"/>
    <p:sldId id="279" r:id="rId8"/>
    <p:sldId id="277" r:id="rId9"/>
    <p:sldId id="278" r:id="rId10"/>
    <p:sldId id="283" r:id="rId11"/>
    <p:sldId id="287" r:id="rId12"/>
    <p:sldId id="288" r:id="rId13"/>
    <p:sldId id="270" r:id="rId14"/>
    <p:sldId id="257" r:id="rId15"/>
    <p:sldId id="266" r:id="rId16"/>
    <p:sldId id="268" r:id="rId17"/>
    <p:sldId id="267" r:id="rId18"/>
    <p:sldId id="271" r:id="rId19"/>
    <p:sldId id="264" r:id="rId20"/>
    <p:sldId id="265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28533-4598-438E-BA06-03A7E339C53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0B85543-7D9F-4317-ACC3-ADC580371780}">
      <dgm:prSet phldrT="[Tekst]" custT="1"/>
      <dgm:spPr>
        <a:solidFill>
          <a:srgbClr val="FF0000"/>
        </a:solidFill>
      </dgm:spPr>
      <dgm:t>
        <a:bodyPr/>
        <a:lstStyle/>
        <a:p>
          <a:endParaRPr lang="da-DK" sz="1600" dirty="0"/>
        </a:p>
        <a:p>
          <a:endParaRPr lang="da-DK" sz="1600" dirty="0"/>
        </a:p>
        <a:p>
          <a:r>
            <a:rPr lang="da-DK" sz="1400" dirty="0"/>
            <a:t>Indgribende </a:t>
          </a:r>
        </a:p>
        <a:p>
          <a:r>
            <a:rPr lang="da-DK" sz="1400" dirty="0"/>
            <a:t>niveau</a:t>
          </a:r>
        </a:p>
      </dgm:t>
    </dgm:pt>
    <dgm:pt modelId="{7D9D27F9-388A-4534-9747-212037B7D2F0}" type="parTrans" cxnId="{82327239-36FC-4512-9AE5-51B737C5613F}">
      <dgm:prSet/>
      <dgm:spPr/>
      <dgm:t>
        <a:bodyPr/>
        <a:lstStyle/>
        <a:p>
          <a:endParaRPr lang="da-DK"/>
        </a:p>
      </dgm:t>
    </dgm:pt>
    <dgm:pt modelId="{06601B2F-4B1E-4B92-B445-60E770DD218B}" type="sibTrans" cxnId="{82327239-36FC-4512-9AE5-51B737C5613F}">
      <dgm:prSet/>
      <dgm:spPr/>
      <dgm:t>
        <a:bodyPr/>
        <a:lstStyle/>
        <a:p>
          <a:endParaRPr lang="da-DK"/>
        </a:p>
      </dgm:t>
    </dgm:pt>
    <dgm:pt modelId="{5D9A26C0-343B-4B40-8D03-5A0E3E3A04B4}">
      <dgm:prSet phldrT="[Tekst]" custT="1"/>
      <dgm:spPr>
        <a:solidFill>
          <a:srgbClr val="FFFF00"/>
        </a:solidFill>
      </dgm:spPr>
      <dgm:t>
        <a:bodyPr/>
        <a:lstStyle/>
        <a:p>
          <a:r>
            <a:rPr lang="da-DK" sz="1400" dirty="0"/>
            <a:t>Foregribende niveau</a:t>
          </a:r>
        </a:p>
      </dgm:t>
    </dgm:pt>
    <dgm:pt modelId="{35FD767D-4956-4C5D-BE4A-83DDF357A9F6}" type="parTrans" cxnId="{B86DB75E-40B9-4176-BAC5-E274B92A7918}">
      <dgm:prSet/>
      <dgm:spPr/>
      <dgm:t>
        <a:bodyPr/>
        <a:lstStyle/>
        <a:p>
          <a:endParaRPr lang="da-DK"/>
        </a:p>
      </dgm:t>
    </dgm:pt>
    <dgm:pt modelId="{3D6F80BC-BDC1-4183-B919-C55F1C75CF31}" type="sibTrans" cxnId="{B86DB75E-40B9-4176-BAC5-E274B92A7918}">
      <dgm:prSet/>
      <dgm:spPr/>
      <dgm:t>
        <a:bodyPr/>
        <a:lstStyle/>
        <a:p>
          <a:endParaRPr lang="da-DK"/>
        </a:p>
      </dgm:t>
    </dgm:pt>
    <dgm:pt modelId="{B370DCCF-2438-4A7E-8282-05C8C43F78AC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a-DK" sz="3600" dirty="0"/>
            <a:t>Opbyggende niveau</a:t>
          </a:r>
        </a:p>
      </dgm:t>
    </dgm:pt>
    <dgm:pt modelId="{B05B796F-E503-4588-AB2C-F39F03E0104E}" type="parTrans" cxnId="{3369D1AE-3F68-4BCF-9FD1-2D01AA76F3D1}">
      <dgm:prSet/>
      <dgm:spPr/>
      <dgm:t>
        <a:bodyPr/>
        <a:lstStyle/>
        <a:p>
          <a:endParaRPr lang="da-DK"/>
        </a:p>
      </dgm:t>
    </dgm:pt>
    <dgm:pt modelId="{8E364772-FB59-4E2E-BF09-DB5F58261A3D}" type="sibTrans" cxnId="{3369D1AE-3F68-4BCF-9FD1-2D01AA76F3D1}">
      <dgm:prSet/>
      <dgm:spPr/>
      <dgm:t>
        <a:bodyPr/>
        <a:lstStyle/>
        <a:p>
          <a:endParaRPr lang="da-DK"/>
        </a:p>
      </dgm:t>
    </dgm:pt>
    <dgm:pt modelId="{4481EC3D-BBB5-4324-A688-B9DEA18CBDAC}" type="pres">
      <dgm:prSet presAssocID="{01528533-4598-438E-BA06-03A7E339C538}" presName="Name0" presStyleCnt="0">
        <dgm:presLayoutVars>
          <dgm:dir/>
          <dgm:animLvl val="lvl"/>
          <dgm:resizeHandles val="exact"/>
        </dgm:presLayoutVars>
      </dgm:prSet>
      <dgm:spPr/>
    </dgm:pt>
    <dgm:pt modelId="{F2918928-1950-4313-846A-1819B0D96C3F}" type="pres">
      <dgm:prSet presAssocID="{E0B85543-7D9F-4317-ACC3-ADC580371780}" presName="Name8" presStyleCnt="0"/>
      <dgm:spPr/>
    </dgm:pt>
    <dgm:pt modelId="{92588308-8B6F-47D3-BACA-C5121F276211}" type="pres">
      <dgm:prSet presAssocID="{E0B85543-7D9F-4317-ACC3-ADC580371780}" presName="level" presStyleLbl="node1" presStyleIdx="0" presStyleCnt="3" custLinFactNeighborX="388" custLinFactNeighborY="-4151">
        <dgm:presLayoutVars>
          <dgm:chMax val="1"/>
          <dgm:bulletEnabled val="1"/>
        </dgm:presLayoutVars>
      </dgm:prSet>
      <dgm:spPr/>
    </dgm:pt>
    <dgm:pt modelId="{354EE6A1-6761-4CEA-9A7D-49F849985835}" type="pres">
      <dgm:prSet presAssocID="{E0B85543-7D9F-4317-ACC3-ADC5803717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809D55-F7F9-4046-89C3-557821C4E53B}" type="pres">
      <dgm:prSet presAssocID="{5D9A26C0-343B-4B40-8D03-5A0E3E3A04B4}" presName="Name8" presStyleCnt="0"/>
      <dgm:spPr/>
    </dgm:pt>
    <dgm:pt modelId="{6FCD8BD8-9A84-48C3-B4EE-CEDC6620B8C5}" type="pres">
      <dgm:prSet presAssocID="{5D9A26C0-343B-4B40-8D03-5A0E3E3A04B4}" presName="level" presStyleLbl="node1" presStyleIdx="1" presStyleCnt="3" custLinFactNeighborX="136" custLinFactNeighborY="655">
        <dgm:presLayoutVars>
          <dgm:chMax val="1"/>
          <dgm:bulletEnabled val="1"/>
        </dgm:presLayoutVars>
      </dgm:prSet>
      <dgm:spPr/>
    </dgm:pt>
    <dgm:pt modelId="{84A9617C-7CC1-4448-BDA8-4FB908FF9310}" type="pres">
      <dgm:prSet presAssocID="{5D9A26C0-343B-4B40-8D03-5A0E3E3A04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E02A3B-7570-453E-A7C8-6C9715D17B2A}" type="pres">
      <dgm:prSet presAssocID="{B370DCCF-2438-4A7E-8282-05C8C43F78AC}" presName="Name8" presStyleCnt="0"/>
      <dgm:spPr/>
    </dgm:pt>
    <dgm:pt modelId="{443FC854-DF0F-4595-B26C-16F0F42F3D0E}" type="pres">
      <dgm:prSet presAssocID="{B370DCCF-2438-4A7E-8282-05C8C43F78AC}" presName="level" presStyleLbl="node1" presStyleIdx="2" presStyleCnt="3" custLinFactNeighborX="-1267" custLinFactNeighborY="1650">
        <dgm:presLayoutVars>
          <dgm:chMax val="1"/>
          <dgm:bulletEnabled val="1"/>
        </dgm:presLayoutVars>
      </dgm:prSet>
      <dgm:spPr/>
    </dgm:pt>
    <dgm:pt modelId="{8216AD14-664E-44BC-9310-4510B65E55A7}" type="pres">
      <dgm:prSet presAssocID="{B370DCCF-2438-4A7E-8282-05C8C43F78A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2327239-36FC-4512-9AE5-51B737C5613F}" srcId="{01528533-4598-438E-BA06-03A7E339C538}" destId="{E0B85543-7D9F-4317-ACC3-ADC580371780}" srcOrd="0" destOrd="0" parTransId="{7D9D27F9-388A-4534-9747-212037B7D2F0}" sibTransId="{06601B2F-4B1E-4B92-B445-60E770DD218B}"/>
    <dgm:cxn modelId="{2E1DFB3F-8552-43FD-A89C-4B3CF6B610DE}" type="presOf" srcId="{E0B85543-7D9F-4317-ACC3-ADC580371780}" destId="{92588308-8B6F-47D3-BACA-C5121F276211}" srcOrd="0" destOrd="0" presId="urn:microsoft.com/office/officeart/2005/8/layout/pyramid1"/>
    <dgm:cxn modelId="{12D5EDC5-9851-402F-AFBD-34C259485540}" type="presOf" srcId="{5D9A26C0-343B-4B40-8D03-5A0E3E3A04B4}" destId="{6FCD8BD8-9A84-48C3-B4EE-CEDC6620B8C5}" srcOrd="0" destOrd="0" presId="urn:microsoft.com/office/officeart/2005/8/layout/pyramid1"/>
    <dgm:cxn modelId="{310CEAC9-9282-4C85-BD65-92B682AD17E5}" type="presOf" srcId="{E0B85543-7D9F-4317-ACC3-ADC580371780}" destId="{354EE6A1-6761-4CEA-9A7D-49F849985835}" srcOrd="1" destOrd="0" presId="urn:microsoft.com/office/officeart/2005/8/layout/pyramid1"/>
    <dgm:cxn modelId="{B86DB75E-40B9-4176-BAC5-E274B92A7918}" srcId="{01528533-4598-438E-BA06-03A7E339C538}" destId="{5D9A26C0-343B-4B40-8D03-5A0E3E3A04B4}" srcOrd="1" destOrd="0" parTransId="{35FD767D-4956-4C5D-BE4A-83DDF357A9F6}" sibTransId="{3D6F80BC-BDC1-4183-B919-C55F1C75CF31}"/>
    <dgm:cxn modelId="{C3373CC8-94B3-4586-BEBE-62761186DC07}" type="presOf" srcId="{B370DCCF-2438-4A7E-8282-05C8C43F78AC}" destId="{443FC854-DF0F-4595-B26C-16F0F42F3D0E}" srcOrd="0" destOrd="0" presId="urn:microsoft.com/office/officeart/2005/8/layout/pyramid1"/>
    <dgm:cxn modelId="{7ED90DAB-214E-4D99-B7BD-7CEF9D52017F}" type="presOf" srcId="{5D9A26C0-343B-4B40-8D03-5A0E3E3A04B4}" destId="{84A9617C-7CC1-4448-BDA8-4FB908FF9310}" srcOrd="1" destOrd="0" presId="urn:microsoft.com/office/officeart/2005/8/layout/pyramid1"/>
    <dgm:cxn modelId="{3369D1AE-3F68-4BCF-9FD1-2D01AA76F3D1}" srcId="{01528533-4598-438E-BA06-03A7E339C538}" destId="{B370DCCF-2438-4A7E-8282-05C8C43F78AC}" srcOrd="2" destOrd="0" parTransId="{B05B796F-E503-4588-AB2C-F39F03E0104E}" sibTransId="{8E364772-FB59-4E2E-BF09-DB5F58261A3D}"/>
    <dgm:cxn modelId="{307212D3-28F9-4020-A353-260DF4592C0D}" type="presOf" srcId="{B370DCCF-2438-4A7E-8282-05C8C43F78AC}" destId="{8216AD14-664E-44BC-9310-4510B65E55A7}" srcOrd="1" destOrd="0" presId="urn:microsoft.com/office/officeart/2005/8/layout/pyramid1"/>
    <dgm:cxn modelId="{89CB9D27-D6A2-4949-80FE-E9441755E09C}" type="presOf" srcId="{01528533-4598-438E-BA06-03A7E339C538}" destId="{4481EC3D-BBB5-4324-A688-B9DEA18CBDAC}" srcOrd="0" destOrd="0" presId="urn:microsoft.com/office/officeart/2005/8/layout/pyramid1"/>
    <dgm:cxn modelId="{979819B9-701B-4B95-B2CD-B9DD1D0C427A}" type="presParOf" srcId="{4481EC3D-BBB5-4324-A688-B9DEA18CBDAC}" destId="{F2918928-1950-4313-846A-1819B0D96C3F}" srcOrd="0" destOrd="0" presId="urn:microsoft.com/office/officeart/2005/8/layout/pyramid1"/>
    <dgm:cxn modelId="{FCFFA2C7-3FA5-4862-9CC2-7D57350A58E1}" type="presParOf" srcId="{F2918928-1950-4313-846A-1819B0D96C3F}" destId="{92588308-8B6F-47D3-BACA-C5121F276211}" srcOrd="0" destOrd="0" presId="urn:microsoft.com/office/officeart/2005/8/layout/pyramid1"/>
    <dgm:cxn modelId="{024CAC34-D118-4101-A6A7-4D93E4CD7D34}" type="presParOf" srcId="{F2918928-1950-4313-846A-1819B0D96C3F}" destId="{354EE6A1-6761-4CEA-9A7D-49F849985835}" srcOrd="1" destOrd="0" presId="urn:microsoft.com/office/officeart/2005/8/layout/pyramid1"/>
    <dgm:cxn modelId="{380B3D7E-8474-428D-91E2-F1C45C82434B}" type="presParOf" srcId="{4481EC3D-BBB5-4324-A688-B9DEA18CBDAC}" destId="{66809D55-F7F9-4046-89C3-557821C4E53B}" srcOrd="1" destOrd="0" presId="urn:microsoft.com/office/officeart/2005/8/layout/pyramid1"/>
    <dgm:cxn modelId="{EA9FCC99-4642-46D7-B9A5-48AA3E8BA42B}" type="presParOf" srcId="{66809D55-F7F9-4046-89C3-557821C4E53B}" destId="{6FCD8BD8-9A84-48C3-B4EE-CEDC6620B8C5}" srcOrd="0" destOrd="0" presId="urn:microsoft.com/office/officeart/2005/8/layout/pyramid1"/>
    <dgm:cxn modelId="{7A2D8B34-EDFC-44FD-B14F-702BC7876FEC}" type="presParOf" srcId="{66809D55-F7F9-4046-89C3-557821C4E53B}" destId="{84A9617C-7CC1-4448-BDA8-4FB908FF9310}" srcOrd="1" destOrd="0" presId="urn:microsoft.com/office/officeart/2005/8/layout/pyramid1"/>
    <dgm:cxn modelId="{D0053790-A611-48F8-B3DD-C72948EFF1F8}" type="presParOf" srcId="{4481EC3D-BBB5-4324-A688-B9DEA18CBDAC}" destId="{5EE02A3B-7570-453E-A7C8-6C9715D17B2A}" srcOrd="2" destOrd="0" presId="urn:microsoft.com/office/officeart/2005/8/layout/pyramid1"/>
    <dgm:cxn modelId="{36FDBB2A-971A-4C87-95C9-5CC07EB7EA3D}" type="presParOf" srcId="{5EE02A3B-7570-453E-A7C8-6C9715D17B2A}" destId="{443FC854-DF0F-4595-B26C-16F0F42F3D0E}" srcOrd="0" destOrd="0" presId="urn:microsoft.com/office/officeart/2005/8/layout/pyramid1"/>
    <dgm:cxn modelId="{AA23BD37-7855-4F1D-8F8E-57B4349CA631}" type="presParOf" srcId="{5EE02A3B-7570-453E-A7C8-6C9715D17B2A}" destId="{8216AD14-664E-44BC-9310-4510B65E55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88308-8B6F-47D3-BACA-C5121F276211}">
      <dsp:nvSpPr>
        <dsp:cNvPr id="0" name=""/>
        <dsp:cNvSpPr/>
      </dsp:nvSpPr>
      <dsp:spPr>
        <a:xfrm>
          <a:off x="2708730" y="0"/>
          <a:ext cx="2698261" cy="1480558"/>
        </a:xfrm>
        <a:prstGeom prst="trapezoid">
          <a:avLst>
            <a:gd name="adj" fmla="val 91123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Indgribende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niveau</a:t>
          </a:r>
        </a:p>
      </dsp:txBody>
      <dsp:txXfrm>
        <a:off x="2708730" y="0"/>
        <a:ext cx="2698261" cy="1480558"/>
      </dsp:txXfrm>
    </dsp:sp>
    <dsp:sp modelId="{6FCD8BD8-9A84-48C3-B4EE-CEDC6620B8C5}">
      <dsp:nvSpPr>
        <dsp:cNvPr id="0" name=""/>
        <dsp:cNvSpPr/>
      </dsp:nvSpPr>
      <dsp:spPr>
        <a:xfrm>
          <a:off x="1356470" y="1490256"/>
          <a:ext cx="5396523" cy="1480558"/>
        </a:xfrm>
        <a:prstGeom prst="trapezoid">
          <a:avLst>
            <a:gd name="adj" fmla="val 91123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Foregribende niveau</a:t>
          </a:r>
        </a:p>
      </dsp:txBody>
      <dsp:txXfrm>
        <a:off x="2300861" y="1490256"/>
        <a:ext cx="3507740" cy="1480558"/>
      </dsp:txXfrm>
    </dsp:sp>
    <dsp:sp modelId="{443FC854-DF0F-4595-B26C-16F0F42F3D0E}">
      <dsp:nvSpPr>
        <dsp:cNvPr id="0" name=""/>
        <dsp:cNvSpPr/>
      </dsp:nvSpPr>
      <dsp:spPr>
        <a:xfrm>
          <a:off x="0" y="2961117"/>
          <a:ext cx="8094785" cy="1480558"/>
        </a:xfrm>
        <a:prstGeom prst="trapezoid">
          <a:avLst>
            <a:gd name="adj" fmla="val 91123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dirty="0"/>
            <a:t>Opbyggende niveau</a:t>
          </a:r>
        </a:p>
      </dsp:txBody>
      <dsp:txXfrm>
        <a:off x="1416587" y="2961117"/>
        <a:ext cx="5261610" cy="148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B4EA-BFEE-42B3-830F-A95CCFF43071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1845-295A-4CAD-925E-1F1CD07CAB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269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Overordnet</a:t>
            </a:r>
            <a:r>
              <a:rPr lang="da-DK" baseline="0" dirty="0"/>
              <a:t> formål: </a:t>
            </a:r>
            <a:r>
              <a:rPr lang="da-DK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 styrke børn og unges modstandskraft mod ekstreme holdninger og bevægelser samt mod negativ social kontrol. Det skal ske gennem en styrkelse af fagprofessionelles praksis i dagtilbud, skoler, fritidstilbud og på ungdomsuddannelser.</a:t>
            </a:r>
            <a:endParaRPr lang="da-DK" b="0" baseline="0" dirty="0"/>
          </a:p>
          <a:p>
            <a:r>
              <a:rPr lang="da-DK" baseline="0" dirty="0"/>
              <a:t>På det opbyggende niveau arbejder ikke længere direkte med radikalisering og forebyggelse af social kontrol – men oversætter dette til det opbyggende niveau – hvordan ruster vi alle børn og unge til demokrati og medborgerskab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FD34-E586-4161-AD40-242107BE3476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46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 kern="1200" dirty="0">
                <a:solidFill>
                  <a:prstClr val="black"/>
                </a:solidFill>
                <a:latin typeface="Calibri"/>
              </a:rPr>
              <a:t>Det brede arbejde med demokrati og medborgerskab</a:t>
            </a:r>
          </a:p>
          <a:p>
            <a:pPr marL="461963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kern="1200" dirty="0">
                <a:solidFill>
                  <a:prstClr val="black"/>
                </a:solidFill>
                <a:latin typeface="Calibri"/>
              </a:rPr>
              <a:t>Alle fag og hele skolens virke er forpligtet på skolens formål formuleret i folkeskoleloven: </a:t>
            </a:r>
            <a:endParaRPr lang="da-DK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871538" lvl="2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kern="1200" dirty="0">
                <a:solidFill>
                  <a:prstClr val="black"/>
                </a:solidFill>
                <a:latin typeface="Calibri"/>
              </a:rPr>
              <a:t>§1 </a:t>
            </a:r>
            <a:r>
              <a:rPr lang="da-DK" i="1" kern="1200" dirty="0">
                <a:solidFill>
                  <a:prstClr val="black"/>
                </a:solidFill>
                <a:latin typeface="Calibri"/>
              </a:rPr>
              <a:t>Stk. 3: Folkeskolen skal forberede eleverne til deltagelse, medansvar, rettigheder og pligter i et samfund med frihed og folkestyre. Skolens virke skal derfor være præget af åndsfrihed, ligeværd og demokrati.</a:t>
            </a:r>
            <a:r>
              <a:rPr lang="da-DK" b="1" kern="1200" dirty="0">
                <a:solidFill>
                  <a:prstClr val="black"/>
                </a:solidFill>
                <a:latin typeface="Calibri"/>
              </a:rPr>
              <a:t> </a:t>
            </a:r>
            <a:endParaRPr lang="da-DK" sz="2200" b="1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 kern="1200" dirty="0">
                <a:solidFill>
                  <a:prstClr val="black"/>
                </a:solidFill>
                <a:latin typeface="Calibri"/>
              </a:rPr>
              <a:t>Kritisk tænkning </a:t>
            </a:r>
          </a:p>
          <a:p>
            <a:pPr marL="461963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kern="1200" dirty="0">
                <a:solidFill>
                  <a:prstClr val="black"/>
                </a:solidFill>
                <a:latin typeface="Calibri"/>
              </a:rPr>
              <a:t>Eleverne skal klædes på med kritiske kompetencer, herunder også i forhold til medier</a:t>
            </a:r>
            <a:endParaRPr lang="da-DK" sz="15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 kern="1200" dirty="0">
                <a:solidFill>
                  <a:prstClr val="black"/>
                </a:solidFill>
                <a:latin typeface="Calibri"/>
              </a:rPr>
              <a:t>Dialog om kontroversielle emner</a:t>
            </a:r>
          </a:p>
          <a:p>
            <a:pPr marL="461963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kern="1200" dirty="0">
                <a:solidFill>
                  <a:prstClr val="black"/>
                </a:solidFill>
                <a:latin typeface="Calibri"/>
              </a:rPr>
              <a:t>Lærere og pædagogisk personale skal vide, hvordan skolen inden for en demokratisk ramme kan håndtere dialog om følsomme og/eller kontroversielle emner, så eleverne får adgang til nye kompetencer og alternative handlemåder i forhold til udtryk af uenighed.  </a:t>
            </a:r>
            <a:endParaRPr lang="da-DK" sz="1500" b="1" kern="12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None/>
            </a:pPr>
            <a:r>
              <a:rPr lang="da-DK" sz="2000" b="1" dirty="0"/>
              <a:t>Undgå marginalisering af elever eller elevgrupper  </a:t>
            </a:r>
          </a:p>
          <a:p>
            <a:pPr marL="0" lvl="0" indent="0">
              <a:buNone/>
            </a:pPr>
            <a:r>
              <a:rPr lang="da-DK" sz="2000" b="1" dirty="0"/>
              <a:t>Forældresamarbejde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 kern="1200" dirty="0">
                <a:solidFill>
                  <a:prstClr val="black"/>
                </a:solidFill>
                <a:latin typeface="Calibri"/>
              </a:rPr>
              <a:t>Skoler/læreres bekymring i forhold til ekstremisme og radikalisering blandt elever</a:t>
            </a:r>
          </a:p>
          <a:p>
            <a:pPr marL="461963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da-DK" kern="1200" dirty="0">
                <a:solidFill>
                  <a:prstClr val="black"/>
                </a:solidFill>
                <a:latin typeface="Calibri"/>
              </a:rPr>
              <a:t>Lærere og pædagogisk personale skal vide, hvor de kan hente råd, vejledning og hjælp, hvis de er bekymrede for, at børn og unge er i risiko for radikalisering.</a:t>
            </a:r>
          </a:p>
          <a:p>
            <a:pPr marL="461963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</a:pPr>
            <a:endParaRPr lang="da-DK" kern="1200" dirty="0">
              <a:solidFill>
                <a:prstClr val="black"/>
              </a:solidFill>
              <a:latin typeface="Calibri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a-DK" dirty="0"/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a-DK" dirty="0"/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dirty="0"/>
              <a:t> angelsaksisk tradition</a:t>
            </a:r>
            <a:r>
              <a:rPr lang="da-DK" baseline="0" dirty="0"/>
              <a:t> – mere færdighedsorienteret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dansk tradition: demokrati som livsform</a:t>
            </a:r>
          </a:p>
          <a:p>
            <a:r>
              <a:rPr lang="da-DK" baseline="0" dirty="0"/>
              <a:t>	”forberede eleverne” og ”være præget af”</a:t>
            </a:r>
          </a:p>
          <a:p>
            <a:r>
              <a:rPr lang="da-DK" baseline="0" dirty="0"/>
              <a:t>	stort arbejde i skolerne. ICCP </a:t>
            </a:r>
          </a:p>
          <a:p>
            <a:endParaRPr lang="da-DK" baseline="0" dirty="0"/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unge står over for en endeløs række af valg – de anvender energi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på afsøgning og afprøvning som ingensinde før. Det er et krævende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arbejde, for nogle måske direkte opslidende, at tage personlig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stilling og finde sin identitet. Hvem er jeg? Hvad mener jeg? Og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hvordan skal jeg begrunde mit valg? En problemstilling som blev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introduceret for over to årtier siden af Thomas </a:t>
            </a:r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Ziehe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og Herbert</a:t>
            </a:r>
          </a:p>
          <a:p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Stubenrauch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under overskriften kulturel frisættelse, i Danmark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 </a:t>
            </a:r>
            <a:r>
              <a:rPr lang="da-DK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Søren Kolstrup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bl.a. fulgt op af RUC-forskeren Birgittes Simonsens ungdomsanalyser.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6 Altså ingenlunde en ny problemstilling blandt ungdomsforskere.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 træde ind i samfundet er således en krævende opgave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unge af i dag – for nogle, de </a:t>
            </a:r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priviligerede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byder sig uanede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muligheder – men for alle gælder, også de ressourcestærke, at jagten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på identitet og stillingtagen fordrer personlig energi. En helt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særlig disciplin. En refleksivitetens »disciplin«. Dette er just denne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»disciplin« som ungdomsuddannelserne vanskeligt kan krybe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uden om at forholde sig til.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Konsekvensen af disse betragtninger er entydig: Ingen fødes eller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socialiseres automatisk ind i rollen som borger, den må tilegnes!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 netop gymnasiet og den hertil knyttede forskning har en opgave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 – ikke en ekstra opgave, men en opgave der træder frem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som et perspektiv for det hele skoleliv – forekommer der mig at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være tre gode grunde til: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 Vil man gøre alvor af den gymnasiale bekendtgørelse fra 1999,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der fastslår, at ikke blot de enkelte fag, men også skolen som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helhed skal fremme elevernes lyst og evne til at engagere sig og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deltage i den demokratiske debat, fordrer det en almen bevågenhed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om dette tema. Dette indebærer, at ikke blot udvalgte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fag og faglærere men ethvert fag og enhver faglærer er bevidst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om de potentialer, som ens fag rummer for borgerens </a:t>
            </a:r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navigeren</a:t>
            </a:r>
            <a:endParaRPr lang="da-DK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 det komplekse samfund. Men mere end det: Demokratis dannelse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 ikke blot summen af de enkelte fagdidaktikker; temaet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handler om skolens samlede organisering og kultur, hvorfor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emnet hører til i den almindelige pædagogiske uddannelse.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Den politiske dannelse næres af både vækkelse og rationalitet,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lidenskab og fornuft. I dette spændingsfelt træder underviseren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frem som borger og professionel, som tilhørende følelsernes og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fornuftens rige, hvorfor der er ekstra behov for at kende sin rolle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 dannelsesprocessen: som den der evner både at forløse, fremme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det politiske subjekt, og kunne træde tilbage. Her er optakt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til modsætninger. Balancen mellem åndelig voldtægt og forløsende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jordemoder er hårfin. Den fordrer refleksion over både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skolen og</a:t>
            </a:r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72D39-9491-4736-9DAE-605A0B609B38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877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54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643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D8477-AF60-4398-A2A2-DB98140B5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2448C49-7013-447F-B506-77B2472B5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AE0568-E928-4084-9FCE-57780117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818179-BEAB-425F-9B7A-5E13D2CA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BF82F5-0E8B-439E-9E07-9ABE95B4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CD72E-08F8-4F80-B752-C9A7E39E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2EA4D6-D96E-4FE4-898D-7D131948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036CC7-D57A-4772-808E-42FE3647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693DCC-A93E-4C8E-8462-E90AEB8D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4B8EE6-E045-4213-8F1B-A3D6767F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3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C0533-9A8B-4D90-A58D-14D3427C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6FECCA-88E7-46DF-9490-CD470D933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8A233A-701F-426A-8371-FB6667D3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8AA620-EE1F-4505-B310-5977D3A8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0F0790-22BC-4A7E-BBE6-F403CB40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5182C-7666-4B47-A774-8EEA9028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EA1CA8-CB9C-484D-A41B-DB04EDF3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FA285A4-7799-4FA3-BE9C-0A87521F2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5CC6F1-DA7F-4687-8B15-6D07E540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FA0084-CFCF-4ADA-B667-7090A56B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ADEDBB-35DA-4972-A0F3-58BBB810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5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19FF-BF83-43BC-B5BC-EA0A2CCA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D3D79D-8195-491C-9E81-7B8DD3A0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BA77FDA-E581-4354-8140-20FD16706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3791941-BA34-4936-B18D-E35817EA0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1C77A84-D12E-477C-9AE5-14D2D55FE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06B90A-E17F-45A4-819B-6A101C53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2CEF626-8C2E-4403-A090-D2E7A81C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2771B74-0C8F-421A-87E0-00FA8BA0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0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3AD38-6639-4BD6-8A94-6FDA6F81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F8BFFE8-B43F-4247-8943-311EE54C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D08D5B3-1D69-4B5F-9902-B2AC40F7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4F8771-B42B-4D7A-A17F-5CF619F5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0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4F1EFAC-29BB-437C-926C-1E5FE2A4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B90DD1-6C5F-4B00-B706-5CD573BD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135E39-E74D-4FDA-B3CA-4D4C34F4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4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9AF7F-6BB3-415F-9474-1985C2A1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E7A7FF-1BDC-46CC-B82A-3B81876F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C48156D-D826-4D97-9C6F-8DBBB5572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F16E9C-12E3-47E5-B2F5-B3E53B74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10B69A-D47B-4B59-91FB-9152BE4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B1394C-74EC-4FC9-94A1-325C02CF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1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152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2D2DA-FDBC-43F6-A636-961BBCCB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6C5C340-60E5-4C6D-A6F8-9AFB72A15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B72ADC-7AFC-4DC6-8E8B-E935FB68A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5ADEB7-F81F-4266-98B7-8AD99655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8668700-AD48-4548-9792-A75EAADE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716F84-E036-4ECE-9843-E635F18E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36F5E-ACD8-429E-84BD-EDCB81E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93CCBD1-18AD-4F37-AC99-DAEE87AE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02BB12-F59F-4A43-AF84-F4F22927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1C06B0-451A-405B-823C-7F6E81A2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F0B166-4C9D-46C9-BB36-9D6804E1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0241C9C-CD3C-4042-8827-3808E62E7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C49EE0-FF50-455A-80C5-4C3CD2D4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709357-AE8E-4EF5-BE5A-1F4535FE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15190F-E3C8-428C-87E2-62A56EEC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44FEA4-EB1F-4B48-90D6-9274818D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4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0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57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19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56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3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665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53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8E63-2C18-40BF-AD61-F26975BE0700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A89A-1C82-4D96-85C8-15E6F6D669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56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DE7A08C-6912-4869-927F-01927CAC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23210B-1116-487F-AFC3-4C75F277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5C09CE-8B50-4E11-AEB5-87BD4B695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AE76-0025-4A54-87A0-D4370EB46D8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28-01-2020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2784A9-7745-436B-ABC9-98EB612A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BFAF3F-DF65-4286-B811-246CFE64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5711-BDDD-4202-ADA9-4955A7E168B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542" y="362130"/>
            <a:ext cx="9144000" cy="2387600"/>
          </a:xfrm>
        </p:spPr>
        <p:txBody>
          <a:bodyPr>
            <a:normAutofit/>
          </a:bodyPr>
          <a:lstStyle/>
          <a:p>
            <a:r>
              <a:rPr lang="da-DK" dirty="0"/>
              <a:t>Styregruppemøde</a:t>
            </a:r>
            <a:br>
              <a:rPr lang="da-DK" dirty="0"/>
            </a:br>
            <a:r>
              <a:rPr lang="da-DK" dirty="0"/>
              <a:t>Al Salahiyah-skolen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99511" y="3814415"/>
            <a:ext cx="6592108" cy="1655762"/>
          </a:xfrm>
        </p:spPr>
        <p:txBody>
          <a:bodyPr/>
          <a:lstStyle/>
          <a:p>
            <a:r>
              <a:rPr lang="da-DK" sz="3600" dirty="0"/>
              <a:t>4. oktober 2019 kl. 11.00 – 13.00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02" y="2749730"/>
            <a:ext cx="3298350" cy="32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117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FC0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8" rIns="91430" bIns="45718" rtlCol="0" anchor="ctr">
            <a:noAutofit/>
          </a:bodyPr>
          <a:lstStyle/>
          <a:p>
            <a:pPr marL="0" marR="0" lvl="0" indent="0" algn="ct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5453741" y="499458"/>
            <a:ext cx="515982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Styregruppens rolle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 projektet fremad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Styring og ledelse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Skabe rammer og ressourcer til projektet og forandring på skolen og i børnehaven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Involvere kolleger i projektet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Sætte aktiviteter i gang på skolen og i børnehaven sammen med kolleger og elever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Evt. Involvering af andre samarbejdspartnere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Forankring af projektet og forandringerne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Læringskonsulenternes rolle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Sparring og vejledning med udgangspunkt i skolens og børnehavens behov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Mødeindkaldelser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Hjælp til proces og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facilitering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af workshops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Formidle tilbud og materialer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2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8" y="707922"/>
            <a:ext cx="8121446" cy="5427833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451123" y="1406013"/>
            <a:ext cx="5325817" cy="101566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6000" dirty="0"/>
              <a:t>Jeres motivation</a:t>
            </a:r>
          </a:p>
        </p:txBody>
      </p:sp>
    </p:spTree>
    <p:extLst>
      <p:ext uri="{BB962C8B-B14F-4D97-AF65-F5344CB8AC3E}">
        <p14:creationId xmlns:p14="http://schemas.microsoft.com/office/powerpoint/2010/main" val="180888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Forandringsplan - hvorfor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07492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Handler om at have fokus på en ønsket fremtidig situation – et vision og et mål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Starte med at planlægge den forandring vi gerne vil opnå – fremfor at starte med aktiviteterne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Med en forandringsplan kan vi hele tiden vurdere om vi er på rette vej – det er målet der er styrende, for de ting vi gør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Derefter planlægger vi processen frem mod målet (altså vores indsatser og aktiviteter)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23" y="1293658"/>
            <a:ext cx="4883305" cy="48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Når vi formulerer 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46514" y="1825625"/>
            <a:ext cx="930728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Specifikt: </a:t>
            </a:r>
            <a:br>
              <a:rPr lang="da-DK" dirty="0"/>
            </a:br>
            <a:r>
              <a:rPr lang="da-DK" dirty="0"/>
              <a:t>Målet skal være så tydeligt formuleret at alle kan forstå det - særligt alle dem er involverede – og det skal indeholde </a:t>
            </a:r>
            <a:r>
              <a:rPr lang="da-DK" i="1" dirty="0"/>
              <a:t>hvem</a:t>
            </a:r>
            <a:r>
              <a:rPr lang="da-DK" dirty="0"/>
              <a:t> der skal nå målet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Målbart: </a:t>
            </a:r>
            <a:br>
              <a:rPr lang="da-DK" dirty="0"/>
            </a:br>
            <a:r>
              <a:rPr lang="da-DK" dirty="0"/>
              <a:t>Man skal kunne afgøre at målet er nået, at her er målstregen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Ambitiøst: </a:t>
            </a:r>
            <a:br>
              <a:rPr lang="da-DK" dirty="0"/>
            </a:br>
            <a:r>
              <a:rPr lang="da-DK" dirty="0"/>
              <a:t>Så ambitiøst formuleret, at man kan se en forandring /en fremdrift (Accepteret: Alle involverede skal være enige om at målet er det rigtige mål at sætte)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Realistisk: Målet skal tage udgangspunkt i den virkelighed og de erfaringer I står med. Det skal være realistisk at opnå succes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Tidsbestemt: Der skal være en dato for hvornår målet skal være opfyldt. Tidsperspektivet er afgørende for hvor ambitiøs man kan være.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838200" y="1489166"/>
            <a:ext cx="1061316" cy="44936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a-DK" sz="4800" dirty="0"/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231493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par tips til formulering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da-DK" dirty="0"/>
              <a:t>Start med tidshorisonten</a:t>
            </a:r>
          </a:p>
          <a:p>
            <a:pPr marL="514350" indent="-514350">
              <a:buAutoNum type="arabicParenR"/>
            </a:pPr>
            <a:r>
              <a:rPr lang="da-DK" dirty="0"/>
              <a:t>Skriv i nutid – vi skal kunne se den ændrede situation for vores indre blik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a-DK" dirty="0"/>
              <a:t>Hvor ofte og I hvilke situationer</a:t>
            </a:r>
            <a:br>
              <a:rPr lang="da-DK" dirty="0"/>
            </a:br>
            <a:r>
              <a:rPr lang="da-DK" dirty="0"/>
              <a:t>Når I beskriver ambitionsniveauet , så tænk på I hvilken grad målet skal være opnået. F.eks. hvor ofte eller I hvilke situationer målet skal gælde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a-DK" dirty="0"/>
              <a:t>Vi prøver at undlade at skrive ‘kan’, ‘formår’, ‘er i stand til’. Vi skal beskrive selve handlingen og ikke processen</a:t>
            </a:r>
          </a:p>
          <a:p>
            <a:pPr marL="514350" indent="-514350">
              <a:buAutoNum type="arabicParenR"/>
            </a:pPr>
            <a:r>
              <a:rPr lang="da-DK" dirty="0"/>
              <a:t>Brug positive vendinger – vi skal have fokus på hvor vi gerne vil hen, og ikke hvor vi var </a:t>
            </a:r>
          </a:p>
          <a:p>
            <a:pPr marL="514350" indent="-514350">
              <a:buAutoNum type="arabicParenR"/>
            </a:pPr>
            <a:endParaRPr lang="da-DK" dirty="0"/>
          </a:p>
          <a:p>
            <a:pPr marL="514350" indent="-514350">
              <a:buAutoNum type="arabicParenR"/>
            </a:pPr>
            <a:endParaRPr lang="da-DK" dirty="0"/>
          </a:p>
          <a:p>
            <a:pPr marL="514350" indent="-514350">
              <a:buAutoNum type="arabicParenR"/>
            </a:pPr>
            <a:endParaRPr lang="da-DK" dirty="0"/>
          </a:p>
          <a:p>
            <a:pPr marL="514350" indent="-514350">
              <a:buAutoNum type="arabicParenR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42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eksempel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87869"/>
              </p:ext>
            </p:extLst>
          </p:nvPr>
        </p:nvGraphicFramePr>
        <p:xfrm>
          <a:off x="838198" y="1599371"/>
          <a:ext cx="10655712" cy="4306178"/>
        </p:xfrm>
        <a:graphic>
          <a:graphicData uri="http://schemas.openxmlformats.org/drawingml/2006/table">
            <a:tbl>
              <a:tblPr firstRow="1" firstCol="1" bandRow="1"/>
              <a:tblGrid>
                <a:gridCol w="1581924">
                  <a:extLst>
                    <a:ext uri="{9D8B030D-6E8A-4147-A177-3AD203B41FA5}">
                      <a16:colId xmlns:a16="http://schemas.microsoft.com/office/drawing/2014/main" val="2495401273"/>
                    </a:ext>
                  </a:extLst>
                </a:gridCol>
                <a:gridCol w="1934544">
                  <a:extLst>
                    <a:ext uri="{9D8B030D-6E8A-4147-A177-3AD203B41FA5}">
                      <a16:colId xmlns:a16="http://schemas.microsoft.com/office/drawing/2014/main" val="2393965281"/>
                    </a:ext>
                  </a:extLst>
                </a:gridCol>
                <a:gridCol w="1957644">
                  <a:extLst>
                    <a:ext uri="{9D8B030D-6E8A-4147-A177-3AD203B41FA5}">
                      <a16:colId xmlns:a16="http://schemas.microsoft.com/office/drawing/2014/main" val="3747137856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701161284"/>
                    </a:ext>
                  </a:extLst>
                </a:gridCol>
                <a:gridCol w="1730477">
                  <a:extLst>
                    <a:ext uri="{9D8B030D-6E8A-4147-A177-3AD203B41FA5}">
                      <a16:colId xmlns:a16="http://schemas.microsoft.com/office/drawing/2014/main" val="2988717453"/>
                    </a:ext>
                  </a:extLst>
                </a:gridCol>
                <a:gridCol w="1533833">
                  <a:extLst>
                    <a:ext uri="{9D8B030D-6E8A-4147-A177-3AD203B41FA5}">
                      <a16:colId xmlns:a16="http://schemas.microsoft.com/office/drawing/2014/main" val="991871885"/>
                    </a:ext>
                  </a:extLst>
                </a:gridCol>
              </a:tblGrid>
              <a:tr h="73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Udfordring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Indsatser/aktiviteter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Delmål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Tegn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Langsigtet mål (vision)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37118"/>
                  </a:ext>
                </a:extLst>
              </a:tr>
              <a:tr h="2855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Eleverne kommer ikke hinanden ved i pauserne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deltager ikke aktivt i skolens dagligdag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Opkvalificering af ledelse og medarbejdere i </a:t>
                      </a:r>
                      <a:r>
                        <a:rPr lang="da-DK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samskabelse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projektkompetence, inddragelse mv.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Eleverne inddrages i analysen af udfordringen – er de enige?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Elevråd inddrages og der afholdes et fællesarrangement med lærerne, der orienterer alle om den nye retning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Fagundervisning på tværs af klasser sættes i gang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Senest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d. 1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afsætter ledelsen  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konkrete og blivende ressourcer til </a:t>
                      </a:r>
                      <a:r>
                        <a:rPr lang="da-DK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samskabelse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elevdrevne aktiviteter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Senest d. 1 juni 2020 ser ledelsen og lærerne eleverne som medskabende og som en ressource, der sparres med og samarbejdes med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Senest d. 1 juni 2020 er projektkompetencer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inkorporeret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undervisningen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alle fag/x fag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er plads i skemaet til elevdrevne aktiviteter,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Lærerne inddrager eleverne i planlægning og undervisning mv.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Eleverne samarbejder på tværs af årgange </a:t>
                      </a:r>
                      <a:b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Eleverne tager initiativ og afholder elevdrevne aktiviteter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Senest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d. 1. 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 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reflekterer ledelse,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lærere o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eleverne sammen over skolens praksis som en integreret del af hverdagen og udfordrer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fællesskab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rammer og kultur på skolen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Senest d. 1. juni 2023 engagerer eleverne sig i dagligdagen på skolen og i skolens fællesskab 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Skolens elever agerer som aktive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medborgere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1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3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røde tråd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8800" dirty="0"/>
              <a:t>Så at….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Kombinationstegning 3"/>
          <p:cNvSpPr/>
          <p:nvPr/>
        </p:nvSpPr>
        <p:spPr>
          <a:xfrm>
            <a:off x="4058194" y="444033"/>
            <a:ext cx="7210698" cy="3962420"/>
          </a:xfrm>
          <a:custGeom>
            <a:avLst/>
            <a:gdLst>
              <a:gd name="connsiteX0" fmla="*/ 0 w 7210698"/>
              <a:gd name="connsiteY0" fmla="*/ 3962420 h 3962420"/>
              <a:gd name="connsiteX1" fmla="*/ 34835 w 7210698"/>
              <a:gd name="connsiteY1" fmla="*/ 3831792 h 3962420"/>
              <a:gd name="connsiteX2" fmla="*/ 95795 w 7210698"/>
              <a:gd name="connsiteY2" fmla="*/ 3727289 h 3962420"/>
              <a:gd name="connsiteX3" fmla="*/ 121920 w 7210698"/>
              <a:gd name="connsiteY3" fmla="*/ 3692455 h 3962420"/>
              <a:gd name="connsiteX4" fmla="*/ 139338 w 7210698"/>
              <a:gd name="connsiteY4" fmla="*/ 3666329 h 3962420"/>
              <a:gd name="connsiteX5" fmla="*/ 174172 w 7210698"/>
              <a:gd name="connsiteY5" fmla="*/ 3640203 h 3962420"/>
              <a:gd name="connsiteX6" fmla="*/ 235132 w 7210698"/>
              <a:gd name="connsiteY6" fmla="*/ 3596660 h 3962420"/>
              <a:gd name="connsiteX7" fmla="*/ 365760 w 7210698"/>
              <a:gd name="connsiteY7" fmla="*/ 3466032 h 3962420"/>
              <a:gd name="connsiteX8" fmla="*/ 478972 w 7210698"/>
              <a:gd name="connsiteY8" fmla="*/ 3335403 h 3962420"/>
              <a:gd name="connsiteX9" fmla="*/ 844732 w 7210698"/>
              <a:gd name="connsiteY9" fmla="*/ 3065438 h 3962420"/>
              <a:gd name="connsiteX10" fmla="*/ 957943 w 7210698"/>
              <a:gd name="connsiteY10" fmla="*/ 3030603 h 3962420"/>
              <a:gd name="connsiteX11" fmla="*/ 1280160 w 7210698"/>
              <a:gd name="connsiteY11" fmla="*/ 2987060 h 3962420"/>
              <a:gd name="connsiteX12" fmla="*/ 1793966 w 7210698"/>
              <a:gd name="connsiteY12" fmla="*/ 3013186 h 3962420"/>
              <a:gd name="connsiteX13" fmla="*/ 1837509 w 7210698"/>
              <a:gd name="connsiteY13" fmla="*/ 3030603 h 3962420"/>
              <a:gd name="connsiteX14" fmla="*/ 1942012 w 7210698"/>
              <a:gd name="connsiteY14" fmla="*/ 3056729 h 3962420"/>
              <a:gd name="connsiteX15" fmla="*/ 2264229 w 7210698"/>
              <a:gd name="connsiteY15" fmla="*/ 3152523 h 3962420"/>
              <a:gd name="connsiteX16" fmla="*/ 2325189 w 7210698"/>
              <a:gd name="connsiteY16" fmla="*/ 3196066 h 3962420"/>
              <a:gd name="connsiteX17" fmla="*/ 2360023 w 7210698"/>
              <a:gd name="connsiteY17" fmla="*/ 3230900 h 3962420"/>
              <a:gd name="connsiteX18" fmla="*/ 2386149 w 7210698"/>
              <a:gd name="connsiteY18" fmla="*/ 3239609 h 3962420"/>
              <a:gd name="connsiteX19" fmla="*/ 2412275 w 7210698"/>
              <a:gd name="connsiteY19" fmla="*/ 3257026 h 3962420"/>
              <a:gd name="connsiteX20" fmla="*/ 2603863 w 7210698"/>
              <a:gd name="connsiteY20" fmla="*/ 3265735 h 3962420"/>
              <a:gd name="connsiteX21" fmla="*/ 2682240 w 7210698"/>
              <a:gd name="connsiteY21" fmla="*/ 3248318 h 3962420"/>
              <a:gd name="connsiteX22" fmla="*/ 2717075 w 7210698"/>
              <a:gd name="connsiteY22" fmla="*/ 3230900 h 3962420"/>
              <a:gd name="connsiteX23" fmla="*/ 2778035 w 7210698"/>
              <a:gd name="connsiteY23" fmla="*/ 3204775 h 3962420"/>
              <a:gd name="connsiteX24" fmla="*/ 2838995 w 7210698"/>
              <a:gd name="connsiteY24" fmla="*/ 3178649 h 3962420"/>
              <a:gd name="connsiteX25" fmla="*/ 2934789 w 7210698"/>
              <a:gd name="connsiteY25" fmla="*/ 3108980 h 3962420"/>
              <a:gd name="connsiteX26" fmla="*/ 2978332 w 7210698"/>
              <a:gd name="connsiteY26" fmla="*/ 3056729 h 3962420"/>
              <a:gd name="connsiteX27" fmla="*/ 3091543 w 7210698"/>
              <a:gd name="connsiteY27" fmla="*/ 2969643 h 3962420"/>
              <a:gd name="connsiteX28" fmla="*/ 3126378 w 7210698"/>
              <a:gd name="connsiteY28" fmla="*/ 2952226 h 3962420"/>
              <a:gd name="connsiteX29" fmla="*/ 3187338 w 7210698"/>
              <a:gd name="connsiteY29" fmla="*/ 2908683 h 3962420"/>
              <a:gd name="connsiteX30" fmla="*/ 3213463 w 7210698"/>
              <a:gd name="connsiteY30" fmla="*/ 2891266 h 3962420"/>
              <a:gd name="connsiteX31" fmla="*/ 3291840 w 7210698"/>
              <a:gd name="connsiteY31" fmla="*/ 2856432 h 3962420"/>
              <a:gd name="connsiteX32" fmla="*/ 3492138 w 7210698"/>
              <a:gd name="connsiteY32" fmla="*/ 2760638 h 3962420"/>
              <a:gd name="connsiteX33" fmla="*/ 3553098 w 7210698"/>
              <a:gd name="connsiteY33" fmla="*/ 2725803 h 3962420"/>
              <a:gd name="connsiteX34" fmla="*/ 3614058 w 7210698"/>
              <a:gd name="connsiteY34" fmla="*/ 2717095 h 3962420"/>
              <a:gd name="connsiteX35" fmla="*/ 3735978 w 7210698"/>
              <a:gd name="connsiteY35" fmla="*/ 2708386 h 3962420"/>
              <a:gd name="connsiteX36" fmla="*/ 4084320 w 7210698"/>
              <a:gd name="connsiteY36" fmla="*/ 2725803 h 3962420"/>
              <a:gd name="connsiteX37" fmla="*/ 4110446 w 7210698"/>
              <a:gd name="connsiteY37" fmla="*/ 2734512 h 3962420"/>
              <a:gd name="connsiteX38" fmla="*/ 4162698 w 7210698"/>
              <a:gd name="connsiteY38" fmla="*/ 2778055 h 3962420"/>
              <a:gd name="connsiteX39" fmla="*/ 4188823 w 7210698"/>
              <a:gd name="connsiteY39" fmla="*/ 2812889 h 3962420"/>
              <a:gd name="connsiteX40" fmla="*/ 4258492 w 7210698"/>
              <a:gd name="connsiteY40" fmla="*/ 2873849 h 3962420"/>
              <a:gd name="connsiteX41" fmla="*/ 4319452 w 7210698"/>
              <a:gd name="connsiteY41" fmla="*/ 2934809 h 3962420"/>
              <a:gd name="connsiteX42" fmla="*/ 4432663 w 7210698"/>
              <a:gd name="connsiteY42" fmla="*/ 2978352 h 3962420"/>
              <a:gd name="connsiteX43" fmla="*/ 4458789 w 7210698"/>
              <a:gd name="connsiteY43" fmla="*/ 2987060 h 3962420"/>
              <a:gd name="connsiteX44" fmla="*/ 4563292 w 7210698"/>
              <a:gd name="connsiteY44" fmla="*/ 3004478 h 3962420"/>
              <a:gd name="connsiteX45" fmla="*/ 4685212 w 7210698"/>
              <a:gd name="connsiteY45" fmla="*/ 2995769 h 3962420"/>
              <a:gd name="connsiteX46" fmla="*/ 4711338 w 7210698"/>
              <a:gd name="connsiteY46" fmla="*/ 2978352 h 3962420"/>
              <a:gd name="connsiteX47" fmla="*/ 4763589 w 7210698"/>
              <a:gd name="connsiteY47" fmla="*/ 2934809 h 3962420"/>
              <a:gd name="connsiteX48" fmla="*/ 4807132 w 7210698"/>
              <a:gd name="connsiteY48" fmla="*/ 2786763 h 3962420"/>
              <a:gd name="connsiteX49" fmla="*/ 4815840 w 7210698"/>
              <a:gd name="connsiteY49" fmla="*/ 2664843 h 3962420"/>
              <a:gd name="connsiteX50" fmla="*/ 4859383 w 7210698"/>
              <a:gd name="connsiteY50" fmla="*/ 2220706 h 3962420"/>
              <a:gd name="connsiteX51" fmla="*/ 4946469 w 7210698"/>
              <a:gd name="connsiteY51" fmla="*/ 2124912 h 3962420"/>
              <a:gd name="connsiteX52" fmla="*/ 4972595 w 7210698"/>
              <a:gd name="connsiteY52" fmla="*/ 2107495 h 3962420"/>
              <a:gd name="connsiteX53" fmla="*/ 5077098 w 7210698"/>
              <a:gd name="connsiteY53" fmla="*/ 2055243 h 3962420"/>
              <a:gd name="connsiteX54" fmla="*/ 5138058 w 7210698"/>
              <a:gd name="connsiteY54" fmla="*/ 2029118 h 3962420"/>
              <a:gd name="connsiteX55" fmla="*/ 5320938 w 7210698"/>
              <a:gd name="connsiteY55" fmla="*/ 2020409 h 3962420"/>
              <a:gd name="connsiteX56" fmla="*/ 5660572 w 7210698"/>
              <a:gd name="connsiteY56" fmla="*/ 2020409 h 3962420"/>
              <a:gd name="connsiteX57" fmla="*/ 5773783 w 7210698"/>
              <a:gd name="connsiteY57" fmla="*/ 2072660 h 3962420"/>
              <a:gd name="connsiteX58" fmla="*/ 5826035 w 7210698"/>
              <a:gd name="connsiteY58" fmla="*/ 2090078 h 3962420"/>
              <a:gd name="connsiteX59" fmla="*/ 5904412 w 7210698"/>
              <a:gd name="connsiteY59" fmla="*/ 2124912 h 3962420"/>
              <a:gd name="connsiteX60" fmla="*/ 5991498 w 7210698"/>
              <a:gd name="connsiteY60" fmla="*/ 2116203 h 3962420"/>
              <a:gd name="connsiteX61" fmla="*/ 6087292 w 7210698"/>
              <a:gd name="connsiteY61" fmla="*/ 1985575 h 3962420"/>
              <a:gd name="connsiteX62" fmla="*/ 6104709 w 7210698"/>
              <a:gd name="connsiteY62" fmla="*/ 1950740 h 3962420"/>
              <a:gd name="connsiteX63" fmla="*/ 6139543 w 7210698"/>
              <a:gd name="connsiteY63" fmla="*/ 1915906 h 3962420"/>
              <a:gd name="connsiteX64" fmla="*/ 6174378 w 7210698"/>
              <a:gd name="connsiteY64" fmla="*/ 1706900 h 3962420"/>
              <a:gd name="connsiteX65" fmla="*/ 6069875 w 7210698"/>
              <a:gd name="connsiteY65" fmla="*/ 1515312 h 3962420"/>
              <a:gd name="connsiteX66" fmla="*/ 5799909 w 7210698"/>
              <a:gd name="connsiteY66" fmla="*/ 1193095 h 3962420"/>
              <a:gd name="connsiteX67" fmla="*/ 5791200 w 7210698"/>
              <a:gd name="connsiteY67" fmla="*/ 1132135 h 3962420"/>
              <a:gd name="connsiteX68" fmla="*/ 5799909 w 7210698"/>
              <a:gd name="connsiteY68" fmla="*/ 1106009 h 3962420"/>
              <a:gd name="connsiteX69" fmla="*/ 5921829 w 7210698"/>
              <a:gd name="connsiteY69" fmla="*/ 949255 h 3962420"/>
              <a:gd name="connsiteX70" fmla="*/ 5965372 w 7210698"/>
              <a:gd name="connsiteY70" fmla="*/ 905712 h 3962420"/>
              <a:gd name="connsiteX71" fmla="*/ 6096000 w 7210698"/>
              <a:gd name="connsiteY71" fmla="*/ 844752 h 3962420"/>
              <a:gd name="connsiteX72" fmla="*/ 6296298 w 7210698"/>
              <a:gd name="connsiteY72" fmla="*/ 818626 h 3962420"/>
              <a:gd name="connsiteX73" fmla="*/ 6365966 w 7210698"/>
              <a:gd name="connsiteY73" fmla="*/ 801209 h 3962420"/>
              <a:gd name="connsiteX74" fmla="*/ 6479178 w 7210698"/>
              <a:gd name="connsiteY74" fmla="*/ 696706 h 3962420"/>
              <a:gd name="connsiteX75" fmla="*/ 6557555 w 7210698"/>
              <a:gd name="connsiteY75" fmla="*/ 609620 h 3962420"/>
              <a:gd name="connsiteX76" fmla="*/ 6740435 w 7210698"/>
              <a:gd name="connsiteY76" fmla="*/ 496409 h 3962420"/>
              <a:gd name="connsiteX77" fmla="*/ 6801395 w 7210698"/>
              <a:gd name="connsiteY77" fmla="*/ 452866 h 3962420"/>
              <a:gd name="connsiteX78" fmla="*/ 6984275 w 7210698"/>
              <a:gd name="connsiteY78" fmla="*/ 296112 h 3962420"/>
              <a:gd name="connsiteX79" fmla="*/ 7010400 w 7210698"/>
              <a:gd name="connsiteY79" fmla="*/ 269986 h 3962420"/>
              <a:gd name="connsiteX80" fmla="*/ 7080069 w 7210698"/>
              <a:gd name="connsiteY80" fmla="*/ 217735 h 3962420"/>
              <a:gd name="connsiteX81" fmla="*/ 7123612 w 7210698"/>
              <a:gd name="connsiteY81" fmla="*/ 200318 h 3962420"/>
              <a:gd name="connsiteX82" fmla="*/ 7141029 w 7210698"/>
              <a:gd name="connsiteY82" fmla="*/ 182900 h 3962420"/>
              <a:gd name="connsiteX83" fmla="*/ 7158446 w 7210698"/>
              <a:gd name="connsiteY83" fmla="*/ 69689 h 3962420"/>
              <a:gd name="connsiteX84" fmla="*/ 7175863 w 7210698"/>
              <a:gd name="connsiteY84" fmla="*/ 8729 h 3962420"/>
              <a:gd name="connsiteX85" fmla="*/ 7210698 w 7210698"/>
              <a:gd name="connsiteY85" fmla="*/ 20 h 396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10698" h="3962420">
                <a:moveTo>
                  <a:pt x="0" y="3962420"/>
                </a:moveTo>
                <a:cubicBezTo>
                  <a:pt x="11612" y="3918877"/>
                  <a:pt x="20584" y="3874544"/>
                  <a:pt x="34835" y="3831792"/>
                </a:cubicBezTo>
                <a:cubicBezTo>
                  <a:pt x="45812" y="3798861"/>
                  <a:pt x="76504" y="3754847"/>
                  <a:pt x="95795" y="3727289"/>
                </a:cubicBezTo>
                <a:cubicBezTo>
                  <a:pt x="104118" y="3715399"/>
                  <a:pt x="113484" y="3704266"/>
                  <a:pt x="121920" y="3692455"/>
                </a:cubicBezTo>
                <a:cubicBezTo>
                  <a:pt x="128004" y="3683938"/>
                  <a:pt x="131937" y="3673730"/>
                  <a:pt x="139338" y="3666329"/>
                </a:cubicBezTo>
                <a:cubicBezTo>
                  <a:pt x="149601" y="3656066"/>
                  <a:pt x="162361" y="3648639"/>
                  <a:pt x="174172" y="3640203"/>
                </a:cubicBezTo>
                <a:cubicBezTo>
                  <a:pt x="193800" y="3626183"/>
                  <a:pt x="217683" y="3613191"/>
                  <a:pt x="235132" y="3596660"/>
                </a:cubicBezTo>
                <a:cubicBezTo>
                  <a:pt x="279835" y="3554310"/>
                  <a:pt x="323744" y="3511049"/>
                  <a:pt x="365760" y="3466032"/>
                </a:cubicBezTo>
                <a:cubicBezTo>
                  <a:pt x="405075" y="3423908"/>
                  <a:pt x="437716" y="3375628"/>
                  <a:pt x="478972" y="3335403"/>
                </a:cubicBezTo>
                <a:cubicBezTo>
                  <a:pt x="647487" y="3171101"/>
                  <a:pt x="666057" y="3135632"/>
                  <a:pt x="844732" y="3065438"/>
                </a:cubicBezTo>
                <a:cubicBezTo>
                  <a:pt x="881481" y="3051001"/>
                  <a:pt x="919084" y="3037598"/>
                  <a:pt x="957943" y="3030603"/>
                </a:cubicBezTo>
                <a:cubicBezTo>
                  <a:pt x="1064611" y="3011403"/>
                  <a:pt x="1172754" y="3001574"/>
                  <a:pt x="1280160" y="2987060"/>
                </a:cubicBezTo>
                <a:cubicBezTo>
                  <a:pt x="1451429" y="2995769"/>
                  <a:pt x="1622997" y="2999829"/>
                  <a:pt x="1793966" y="3013186"/>
                </a:cubicBezTo>
                <a:cubicBezTo>
                  <a:pt x="1809551" y="3014404"/>
                  <a:pt x="1822872" y="3025114"/>
                  <a:pt x="1837509" y="3030603"/>
                </a:cubicBezTo>
                <a:cubicBezTo>
                  <a:pt x="1885378" y="3048554"/>
                  <a:pt x="1865304" y="3035051"/>
                  <a:pt x="1942012" y="3056729"/>
                </a:cubicBezTo>
                <a:cubicBezTo>
                  <a:pt x="2049840" y="3087202"/>
                  <a:pt x="2264229" y="3152523"/>
                  <a:pt x="2264229" y="3152523"/>
                </a:cubicBezTo>
                <a:cubicBezTo>
                  <a:pt x="2284549" y="3167037"/>
                  <a:pt x="2305862" y="3180253"/>
                  <a:pt x="2325189" y="3196066"/>
                </a:cubicBezTo>
                <a:cubicBezTo>
                  <a:pt x="2337898" y="3206464"/>
                  <a:pt x="2346661" y="3221356"/>
                  <a:pt x="2360023" y="3230900"/>
                </a:cubicBezTo>
                <a:cubicBezTo>
                  <a:pt x="2367493" y="3236236"/>
                  <a:pt x="2377938" y="3235504"/>
                  <a:pt x="2386149" y="3239609"/>
                </a:cubicBezTo>
                <a:cubicBezTo>
                  <a:pt x="2395510" y="3244290"/>
                  <a:pt x="2401883" y="3255779"/>
                  <a:pt x="2412275" y="3257026"/>
                </a:cubicBezTo>
                <a:cubicBezTo>
                  <a:pt x="2475748" y="3264643"/>
                  <a:pt x="2540000" y="3262832"/>
                  <a:pt x="2603863" y="3265735"/>
                </a:cubicBezTo>
                <a:cubicBezTo>
                  <a:pt x="2629989" y="3259929"/>
                  <a:pt x="2656661" y="3256189"/>
                  <a:pt x="2682240" y="3248318"/>
                </a:cubicBezTo>
                <a:cubicBezTo>
                  <a:pt x="2694648" y="3244500"/>
                  <a:pt x="2705256" y="3236272"/>
                  <a:pt x="2717075" y="3230900"/>
                </a:cubicBezTo>
                <a:cubicBezTo>
                  <a:pt x="2737201" y="3221752"/>
                  <a:pt x="2758261" y="3214662"/>
                  <a:pt x="2778035" y="3204775"/>
                </a:cubicBezTo>
                <a:cubicBezTo>
                  <a:pt x="2838179" y="3174704"/>
                  <a:pt x="2766492" y="3196775"/>
                  <a:pt x="2838995" y="3178649"/>
                </a:cubicBezTo>
                <a:cubicBezTo>
                  <a:pt x="2882437" y="3149687"/>
                  <a:pt x="2896455" y="3142522"/>
                  <a:pt x="2934789" y="3108980"/>
                </a:cubicBezTo>
                <a:cubicBezTo>
                  <a:pt x="3048932" y="3009106"/>
                  <a:pt x="2885573" y="3149488"/>
                  <a:pt x="2978332" y="3056729"/>
                </a:cubicBezTo>
                <a:cubicBezTo>
                  <a:pt x="3001464" y="3033597"/>
                  <a:pt x="3059043" y="2985893"/>
                  <a:pt x="3091543" y="2969643"/>
                </a:cubicBezTo>
                <a:cubicBezTo>
                  <a:pt x="3103155" y="2963837"/>
                  <a:pt x="3115106" y="2958667"/>
                  <a:pt x="3126378" y="2952226"/>
                </a:cubicBezTo>
                <a:cubicBezTo>
                  <a:pt x="3146895" y="2940502"/>
                  <a:pt x="3168655" y="2922028"/>
                  <a:pt x="3187338" y="2908683"/>
                </a:cubicBezTo>
                <a:cubicBezTo>
                  <a:pt x="3195855" y="2902600"/>
                  <a:pt x="3204314" y="2896349"/>
                  <a:pt x="3213463" y="2891266"/>
                </a:cubicBezTo>
                <a:cubicBezTo>
                  <a:pt x="3258810" y="2866073"/>
                  <a:pt x="3254366" y="2868923"/>
                  <a:pt x="3291840" y="2856432"/>
                </a:cubicBezTo>
                <a:cubicBezTo>
                  <a:pt x="3376074" y="2800277"/>
                  <a:pt x="3277184" y="2864135"/>
                  <a:pt x="3492138" y="2760638"/>
                </a:cubicBezTo>
                <a:cubicBezTo>
                  <a:pt x="3513225" y="2750485"/>
                  <a:pt x="3531058" y="2733675"/>
                  <a:pt x="3553098" y="2725803"/>
                </a:cubicBezTo>
                <a:cubicBezTo>
                  <a:pt x="3572428" y="2718899"/>
                  <a:pt x="3593624" y="2719041"/>
                  <a:pt x="3614058" y="2717095"/>
                </a:cubicBezTo>
                <a:cubicBezTo>
                  <a:pt x="3654618" y="2713232"/>
                  <a:pt x="3695338" y="2711289"/>
                  <a:pt x="3735978" y="2708386"/>
                </a:cubicBezTo>
                <a:cubicBezTo>
                  <a:pt x="3808558" y="2710521"/>
                  <a:pt x="3977798" y="2702132"/>
                  <a:pt x="4084320" y="2725803"/>
                </a:cubicBezTo>
                <a:cubicBezTo>
                  <a:pt x="4093281" y="2727794"/>
                  <a:pt x="4101737" y="2731609"/>
                  <a:pt x="4110446" y="2734512"/>
                </a:cubicBezTo>
                <a:cubicBezTo>
                  <a:pt x="4130094" y="2749248"/>
                  <a:pt x="4147323" y="2759605"/>
                  <a:pt x="4162698" y="2778055"/>
                </a:cubicBezTo>
                <a:cubicBezTo>
                  <a:pt x="4171990" y="2789205"/>
                  <a:pt x="4178560" y="2802626"/>
                  <a:pt x="4188823" y="2812889"/>
                </a:cubicBezTo>
                <a:cubicBezTo>
                  <a:pt x="4210643" y="2834709"/>
                  <a:pt x="4236672" y="2852029"/>
                  <a:pt x="4258492" y="2873849"/>
                </a:cubicBezTo>
                <a:cubicBezTo>
                  <a:pt x="4303038" y="2918395"/>
                  <a:pt x="4237867" y="2888189"/>
                  <a:pt x="4319452" y="2934809"/>
                </a:cubicBezTo>
                <a:cubicBezTo>
                  <a:pt x="4387745" y="2973833"/>
                  <a:pt x="4378893" y="2962989"/>
                  <a:pt x="4432663" y="2978352"/>
                </a:cubicBezTo>
                <a:cubicBezTo>
                  <a:pt x="4441489" y="2980874"/>
                  <a:pt x="4449788" y="2985260"/>
                  <a:pt x="4458789" y="2987060"/>
                </a:cubicBezTo>
                <a:cubicBezTo>
                  <a:pt x="4493418" y="2993986"/>
                  <a:pt x="4563292" y="3004478"/>
                  <a:pt x="4563292" y="3004478"/>
                </a:cubicBezTo>
                <a:cubicBezTo>
                  <a:pt x="4603932" y="3001575"/>
                  <a:pt x="4645088" y="3002850"/>
                  <a:pt x="4685212" y="2995769"/>
                </a:cubicBezTo>
                <a:cubicBezTo>
                  <a:pt x="4695519" y="2993950"/>
                  <a:pt x="4703297" y="2985053"/>
                  <a:pt x="4711338" y="2978352"/>
                </a:cubicBezTo>
                <a:cubicBezTo>
                  <a:pt x="4778391" y="2922474"/>
                  <a:pt x="4698723" y="2978052"/>
                  <a:pt x="4763589" y="2934809"/>
                </a:cubicBezTo>
                <a:cubicBezTo>
                  <a:pt x="4778103" y="2885460"/>
                  <a:pt x="4797358" y="2837265"/>
                  <a:pt x="4807132" y="2786763"/>
                </a:cubicBezTo>
                <a:cubicBezTo>
                  <a:pt x="4814874" y="2746762"/>
                  <a:pt x="4812095" y="2705414"/>
                  <a:pt x="4815840" y="2664843"/>
                </a:cubicBezTo>
                <a:cubicBezTo>
                  <a:pt x="4829513" y="2516717"/>
                  <a:pt x="4835779" y="2367577"/>
                  <a:pt x="4859383" y="2220706"/>
                </a:cubicBezTo>
                <a:cubicBezTo>
                  <a:pt x="4861755" y="2205946"/>
                  <a:pt x="4944483" y="2126677"/>
                  <a:pt x="4946469" y="2124912"/>
                </a:cubicBezTo>
                <a:cubicBezTo>
                  <a:pt x="4954292" y="2117958"/>
                  <a:pt x="4963360" y="2112420"/>
                  <a:pt x="4972595" y="2107495"/>
                </a:cubicBezTo>
                <a:cubicBezTo>
                  <a:pt x="5006959" y="2089167"/>
                  <a:pt x="5041301" y="2070584"/>
                  <a:pt x="5077098" y="2055243"/>
                </a:cubicBezTo>
                <a:cubicBezTo>
                  <a:pt x="5097418" y="2046535"/>
                  <a:pt x="5116173" y="2032244"/>
                  <a:pt x="5138058" y="2029118"/>
                </a:cubicBezTo>
                <a:cubicBezTo>
                  <a:pt x="5198474" y="2020487"/>
                  <a:pt x="5259978" y="2023312"/>
                  <a:pt x="5320938" y="2020409"/>
                </a:cubicBezTo>
                <a:cubicBezTo>
                  <a:pt x="5439394" y="1980921"/>
                  <a:pt x="5415864" y="1985451"/>
                  <a:pt x="5660572" y="2020409"/>
                </a:cubicBezTo>
                <a:cubicBezTo>
                  <a:pt x="5701717" y="2026287"/>
                  <a:pt x="5735478" y="2056531"/>
                  <a:pt x="5773783" y="2072660"/>
                </a:cubicBezTo>
                <a:cubicBezTo>
                  <a:pt x="5790704" y="2079785"/>
                  <a:pt x="5809258" y="2082622"/>
                  <a:pt x="5826035" y="2090078"/>
                </a:cubicBezTo>
                <a:lnTo>
                  <a:pt x="5904412" y="2124912"/>
                </a:lnTo>
                <a:lnTo>
                  <a:pt x="5991498" y="2116203"/>
                </a:lnTo>
                <a:cubicBezTo>
                  <a:pt x="6017472" y="2100330"/>
                  <a:pt x="6066750" y="2022552"/>
                  <a:pt x="6087292" y="1985575"/>
                </a:cubicBezTo>
                <a:cubicBezTo>
                  <a:pt x="6093597" y="1974227"/>
                  <a:pt x="6096920" y="1961126"/>
                  <a:pt x="6104709" y="1950740"/>
                </a:cubicBezTo>
                <a:cubicBezTo>
                  <a:pt x="6114561" y="1937603"/>
                  <a:pt x="6127932" y="1927517"/>
                  <a:pt x="6139543" y="1915906"/>
                </a:cubicBezTo>
                <a:cubicBezTo>
                  <a:pt x="6160974" y="1851612"/>
                  <a:pt x="6191044" y="1773566"/>
                  <a:pt x="6174378" y="1706900"/>
                </a:cubicBezTo>
                <a:cubicBezTo>
                  <a:pt x="6156735" y="1636327"/>
                  <a:pt x="6107302" y="1577691"/>
                  <a:pt x="6069875" y="1515312"/>
                </a:cubicBezTo>
                <a:cubicBezTo>
                  <a:pt x="5988713" y="1380043"/>
                  <a:pt x="5917475" y="1321348"/>
                  <a:pt x="5799909" y="1193095"/>
                </a:cubicBezTo>
                <a:cubicBezTo>
                  <a:pt x="5797006" y="1172775"/>
                  <a:pt x="5791200" y="1152661"/>
                  <a:pt x="5791200" y="1132135"/>
                </a:cubicBezTo>
                <a:cubicBezTo>
                  <a:pt x="5791200" y="1122955"/>
                  <a:pt x="5796293" y="1114447"/>
                  <a:pt x="5799909" y="1106009"/>
                </a:cubicBezTo>
                <a:cubicBezTo>
                  <a:pt x="5828820" y="1038550"/>
                  <a:pt x="5860182" y="1018154"/>
                  <a:pt x="5921829" y="949255"/>
                </a:cubicBezTo>
                <a:cubicBezTo>
                  <a:pt x="5935516" y="933958"/>
                  <a:pt x="5948457" y="917341"/>
                  <a:pt x="5965372" y="905712"/>
                </a:cubicBezTo>
                <a:cubicBezTo>
                  <a:pt x="6003442" y="879539"/>
                  <a:pt x="6048331" y="851814"/>
                  <a:pt x="6096000" y="844752"/>
                </a:cubicBezTo>
                <a:cubicBezTo>
                  <a:pt x="6162605" y="834885"/>
                  <a:pt x="6230977" y="834956"/>
                  <a:pt x="6296298" y="818626"/>
                </a:cubicBezTo>
                <a:lnTo>
                  <a:pt x="6365966" y="801209"/>
                </a:lnTo>
                <a:cubicBezTo>
                  <a:pt x="6418416" y="759250"/>
                  <a:pt x="6425942" y="755858"/>
                  <a:pt x="6479178" y="696706"/>
                </a:cubicBezTo>
                <a:cubicBezTo>
                  <a:pt x="6505304" y="667677"/>
                  <a:pt x="6528450" y="635661"/>
                  <a:pt x="6557555" y="609620"/>
                </a:cubicBezTo>
                <a:cubicBezTo>
                  <a:pt x="6622808" y="551235"/>
                  <a:pt x="6666531" y="541572"/>
                  <a:pt x="6740435" y="496409"/>
                </a:cubicBezTo>
                <a:cubicBezTo>
                  <a:pt x="6761743" y="483388"/>
                  <a:pt x="6782099" y="468716"/>
                  <a:pt x="6801395" y="452866"/>
                </a:cubicBezTo>
                <a:cubicBezTo>
                  <a:pt x="6863436" y="401903"/>
                  <a:pt x="6923851" y="348983"/>
                  <a:pt x="6984275" y="296112"/>
                </a:cubicBezTo>
                <a:cubicBezTo>
                  <a:pt x="6993543" y="288002"/>
                  <a:pt x="7001132" y="278096"/>
                  <a:pt x="7010400" y="269986"/>
                </a:cubicBezTo>
                <a:cubicBezTo>
                  <a:pt x="7018945" y="262509"/>
                  <a:pt x="7062786" y="226376"/>
                  <a:pt x="7080069" y="217735"/>
                </a:cubicBezTo>
                <a:cubicBezTo>
                  <a:pt x="7094051" y="210744"/>
                  <a:pt x="7109098" y="206124"/>
                  <a:pt x="7123612" y="200318"/>
                </a:cubicBezTo>
                <a:cubicBezTo>
                  <a:pt x="7129418" y="194512"/>
                  <a:pt x="7136805" y="189941"/>
                  <a:pt x="7141029" y="182900"/>
                </a:cubicBezTo>
                <a:cubicBezTo>
                  <a:pt x="7156267" y="157504"/>
                  <a:pt x="7157397" y="75635"/>
                  <a:pt x="7158446" y="69689"/>
                </a:cubicBezTo>
                <a:cubicBezTo>
                  <a:pt x="7162119" y="48877"/>
                  <a:pt x="7163183" y="25635"/>
                  <a:pt x="7175863" y="8729"/>
                </a:cubicBezTo>
                <a:cubicBezTo>
                  <a:pt x="7183044" y="-846"/>
                  <a:pt x="7210698" y="20"/>
                  <a:pt x="7210698" y="20"/>
                </a:cubicBezTo>
              </a:path>
            </a:pathLst>
          </a:custGeom>
          <a:noFill/>
          <a:ln w="1206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923109" y="4758810"/>
            <a:ext cx="96578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EKSEMPEL: 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Ledelse og medarbejdere opkvalificeres i </a:t>
            </a: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samskabelse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projektkompetence, inddragelse mv. </a:t>
            </a:r>
            <a:r>
              <a:rPr lang="da-DK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AT 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ledelsen og lærerne senest d. 1 juni 2020 ser eleverne som medskabende og som en ressource, der sparres med og samarbejdes med </a:t>
            </a:r>
            <a:r>
              <a:rPr lang="da-DK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AT 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lærerne inddrager eleverne i planlægning og undervisning mv. </a:t>
            </a:r>
            <a:r>
              <a:rPr lang="da-DK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AT 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eleverne senest d. 1 juni 2013 engagerer sig i dagligdagen på skolen og i skolens fællesskab </a:t>
            </a:r>
          </a:p>
          <a:p>
            <a:endParaRPr lang="da-DK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258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591"/>
          </a:xfrm>
        </p:spPr>
        <p:txBody>
          <a:bodyPr/>
          <a:lstStyle/>
          <a:p>
            <a:r>
              <a:rPr lang="da-DK" dirty="0"/>
              <a:t>Jeres forandringsplan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721631"/>
              </p:ext>
            </p:extLst>
          </p:nvPr>
        </p:nvGraphicFramePr>
        <p:xfrm>
          <a:off x="838200" y="1179871"/>
          <a:ext cx="10714704" cy="5737667"/>
        </p:xfrm>
        <a:graphic>
          <a:graphicData uri="http://schemas.openxmlformats.org/drawingml/2006/table">
            <a:tbl>
              <a:tblPr firstRow="1" firstCol="1" bandRow="1"/>
              <a:tblGrid>
                <a:gridCol w="2142478">
                  <a:extLst>
                    <a:ext uri="{9D8B030D-6E8A-4147-A177-3AD203B41FA5}">
                      <a16:colId xmlns:a16="http://schemas.microsoft.com/office/drawing/2014/main" val="1217776020"/>
                    </a:ext>
                  </a:extLst>
                </a:gridCol>
                <a:gridCol w="2234420">
                  <a:extLst>
                    <a:ext uri="{9D8B030D-6E8A-4147-A177-3AD203B41FA5}">
                      <a16:colId xmlns:a16="http://schemas.microsoft.com/office/drawing/2014/main" val="2610156799"/>
                    </a:ext>
                  </a:extLst>
                </a:gridCol>
                <a:gridCol w="2178760">
                  <a:extLst>
                    <a:ext uri="{9D8B030D-6E8A-4147-A177-3AD203B41FA5}">
                      <a16:colId xmlns:a16="http://schemas.microsoft.com/office/drawing/2014/main" val="3085503443"/>
                    </a:ext>
                  </a:extLst>
                </a:gridCol>
                <a:gridCol w="2201998">
                  <a:extLst>
                    <a:ext uri="{9D8B030D-6E8A-4147-A177-3AD203B41FA5}">
                      <a16:colId xmlns:a16="http://schemas.microsoft.com/office/drawing/2014/main" val="2860967879"/>
                    </a:ext>
                  </a:extLst>
                </a:gridCol>
                <a:gridCol w="1957048">
                  <a:extLst>
                    <a:ext uri="{9D8B030D-6E8A-4147-A177-3AD203B41FA5}">
                      <a16:colId xmlns:a16="http://schemas.microsoft.com/office/drawing/2014/main" val="1137403176"/>
                    </a:ext>
                  </a:extLst>
                </a:gridCol>
              </a:tblGrid>
              <a:tr h="59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Indsatser/Aktiviteter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Delmål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Tegn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år)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Langsigtet mål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 år)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72789"/>
                  </a:ext>
                </a:extLst>
              </a:tr>
              <a:tr h="774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Oplæg og øvelser i kritisk tænkning for lærere og elever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Åbenhed og diskussion om samfundets diskurser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Lærere går i dialog om kontroversielle emner og medinddrager elever (og elever/lærere i mellem)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Vores elever er aktivt deltagende i diskussioner og i undervisningen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Skolen har et demokratisk læringsmiljø som lærere og elever tager fælles ansvar for og samarbejder med forældre om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25649"/>
                  </a:ext>
                </a:extLst>
              </a:tr>
              <a:tr h="1355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Invitere oplæg og materialer udefra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Opnå brug af – og fællesskab om – kritisk tænkning lærere og elever i mellem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Fælles sprog om demokrati, medborgerskab og kritisk tænkning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Vores elever respekterer hinanden, lytter og går i dialog med hinanden på tværs af forskelligheder og køn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Vores elever tænker og agerer som kritisk tænkende individer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00973"/>
                  </a:ext>
                </a:extLst>
              </a:tr>
              <a:tr h="766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Lærere og elever får mere viden om demokrati og medborgerskab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Opnå fællesskab med HC. Andersenskolen og Abildgårdskolen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Vores lærere går i dialog og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arbejder med 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kritisk tænkning som en integreret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af undervisningen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65575"/>
                  </a:ext>
                </a:extLst>
              </a:tr>
              <a:tr h="58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Lærere og elever besøger/får besøg af demokratiske institutioner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Faget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kulturfag’ er styrket (samt fagrækken?)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Vores</a:t>
                      </a:r>
                      <a:r>
                        <a:rPr lang="da-DK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lever går i dialog og har kompetencer i kritisk tænkning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52802"/>
                  </a:ext>
                </a:extLst>
              </a:tr>
              <a:tr h="57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Deltagelse i kulturuge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Lærere har kompetencer i kritisk tænkning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Forældre støtter skolens arbejde med kritisk tænkning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36397"/>
                  </a:ext>
                </a:extLst>
              </a:tr>
              <a:tr h="514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Konference om forældresamarbejde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Personale indtænker forældre i skole-hjem-samtale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316529"/>
                  </a:ext>
                </a:extLst>
              </a:tr>
              <a:tr h="514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Lærere har kompetencer til dialog med forældre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571" marR="5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9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forstår vi ved et demokratisk læringsmiljø?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Hvordan drømmer vi om at den forståelse er afspejlet i vores undervisning og skolen som helhed?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Hvad gør vi allerede, hvilke erfaringer har vi?</a:t>
            </a:r>
          </a:p>
          <a:p>
            <a:pPr marL="0" indent="0">
              <a:buNone/>
            </a:pPr>
            <a:r>
              <a:rPr lang="da-DK" dirty="0"/>
              <a:t>Hvad virker? Så hvad skal vi fortsætte med at gøre?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Hvad er det så vi gerne vil blive bedre til?</a:t>
            </a:r>
          </a:p>
          <a:p>
            <a:pPr marL="0" indent="0">
              <a:buNone/>
            </a:pPr>
            <a:r>
              <a:rPr lang="da-DK" dirty="0"/>
              <a:t>Hvad vil vi gerne gøre anderledes?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Hvordan kan vi se det?</a:t>
            </a:r>
          </a:p>
        </p:txBody>
      </p:sp>
    </p:spTree>
    <p:extLst>
      <p:ext uri="{BB962C8B-B14F-4D97-AF65-F5344CB8AC3E}">
        <p14:creationId xmlns:p14="http://schemas.microsoft.com/office/powerpoint/2010/main" val="200829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988104"/>
              </p:ext>
            </p:extLst>
          </p:nvPr>
        </p:nvGraphicFramePr>
        <p:xfrm>
          <a:off x="726436" y="365125"/>
          <a:ext cx="10627363" cy="635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147">
                  <a:extLst>
                    <a:ext uri="{9D8B030D-6E8A-4147-A177-3AD203B41FA5}">
                      <a16:colId xmlns:a16="http://schemas.microsoft.com/office/drawing/2014/main" val="3237200776"/>
                    </a:ext>
                  </a:extLst>
                </a:gridCol>
                <a:gridCol w="1104375">
                  <a:extLst>
                    <a:ext uri="{9D8B030D-6E8A-4147-A177-3AD203B41FA5}">
                      <a16:colId xmlns:a16="http://schemas.microsoft.com/office/drawing/2014/main" val="3461829865"/>
                    </a:ext>
                  </a:extLst>
                </a:gridCol>
                <a:gridCol w="1676734">
                  <a:extLst>
                    <a:ext uri="{9D8B030D-6E8A-4147-A177-3AD203B41FA5}">
                      <a16:colId xmlns:a16="http://schemas.microsoft.com/office/drawing/2014/main" val="2412056700"/>
                    </a:ext>
                  </a:extLst>
                </a:gridCol>
                <a:gridCol w="1552203">
                  <a:extLst>
                    <a:ext uri="{9D8B030D-6E8A-4147-A177-3AD203B41FA5}">
                      <a16:colId xmlns:a16="http://schemas.microsoft.com/office/drawing/2014/main" val="1981728459"/>
                    </a:ext>
                  </a:extLst>
                </a:gridCol>
                <a:gridCol w="2386355">
                  <a:extLst>
                    <a:ext uri="{9D8B030D-6E8A-4147-A177-3AD203B41FA5}">
                      <a16:colId xmlns:a16="http://schemas.microsoft.com/office/drawing/2014/main" val="4039897613"/>
                    </a:ext>
                  </a:extLst>
                </a:gridCol>
                <a:gridCol w="1323129">
                  <a:extLst>
                    <a:ext uri="{9D8B030D-6E8A-4147-A177-3AD203B41FA5}">
                      <a16:colId xmlns:a16="http://schemas.microsoft.com/office/drawing/2014/main" val="1617482877"/>
                    </a:ext>
                  </a:extLst>
                </a:gridCol>
                <a:gridCol w="1748420">
                  <a:extLst>
                    <a:ext uri="{9D8B030D-6E8A-4147-A177-3AD203B41FA5}">
                      <a16:colId xmlns:a16="http://schemas.microsoft.com/office/drawing/2014/main" val="3901715247"/>
                    </a:ext>
                  </a:extLst>
                </a:gridCol>
              </a:tblGrid>
              <a:tr h="544624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a-DK" sz="800">
                          <a:effectLst/>
                        </a:rPr>
                        <a:t>trin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Fokus eller udfordringer</a:t>
                      </a:r>
                      <a:endParaRPr lang="da-DK" sz="800" b="1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3. trin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Delmål/tegn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 b="1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2. trin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Drømmen på længere sigt (vision)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 b="1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27108"/>
                  </a:ext>
                </a:extLst>
              </a:tr>
              <a:tr h="12536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 gridSpan="4">
                  <a:txBody>
                    <a:bodyPr/>
                    <a:lstStyle/>
                    <a:p>
                      <a:pPr marL="228600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853958"/>
                  </a:ext>
                </a:extLst>
              </a:tr>
              <a:tr h="10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Trin 5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Trin 4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Trin 7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Trin 9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Trin 8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Trin 11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Trin 10 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extLst>
                  <a:ext uri="{0D108BD9-81ED-4DB2-BD59-A6C34878D82A}">
                    <a16:rowId xmlns:a16="http://schemas.microsoft.com/office/drawing/2014/main" val="3012555793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To-do- liste, hvem gør så hvad og hvornår – indtil efterårsferien?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Delmål eft.) Hvad skal være besluttet/gjort inden juleferien, hvis vi skal nå målet for projektperioden?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To-do- liste, hvem gør så hvad og hvornår – indtil nytår?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To-do- liste, hvem gør så hvad og hvornår – indtil påskeferien?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Delmål vinterf.) Hvad skal være besluttet/gjort inden påskeferien, hvis vi skal nå målet for projektperioden?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To-do- liste, hvem gør så hvad og hvornår – indtil sommer?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Delmål for projektperioden sommer 2017) Hvad skal være besluttet/gjort inden sommer, hvis vi skal nå målet?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extLst>
                  <a:ext uri="{0D108BD9-81ED-4DB2-BD59-A6C34878D82A}">
                    <a16:rowId xmlns:a16="http://schemas.microsoft.com/office/drawing/2014/main" val="69964435"/>
                  </a:ext>
                </a:extLst>
              </a:tr>
              <a:tr h="262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 beslutninger skal træffes?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 aktiviteter skal gennemføres?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Hvem skal inddrages, hvordan?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Hvilken viden mangler I evt. for at kunne komme i gang?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828040" algn="l"/>
                        </a:tabLs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 beslutninger skal træffes?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 aktiviteter skal gennemføres?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Hvem skal inddrages, </a:t>
                      </a:r>
                      <a:r>
                        <a:rPr lang="da-DK" sz="800" dirty="0" err="1">
                          <a:effectLst/>
                        </a:rPr>
                        <a:t>hvordanHvilken</a:t>
                      </a:r>
                      <a:r>
                        <a:rPr lang="da-DK" sz="800" dirty="0">
                          <a:effectLst/>
                        </a:rPr>
                        <a:t> viden mangler I evt. for at kunne komme i gang?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 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 beslutninger skal træffes?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 aktiviteter skal gennemføres?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Hvem skal inddrages, hvordan?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da-DK" sz="800" dirty="0">
                          <a:effectLst/>
                        </a:rPr>
                        <a:t>Hvilken viden mangler I evt. for at kunne komme i gang?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" marR="6209" marT="0" marB="0"/>
                </a:tc>
                <a:extLst>
                  <a:ext uri="{0D108BD9-81ED-4DB2-BD59-A6C34878D82A}">
                    <a16:rowId xmlns:a16="http://schemas.microsoft.com/office/drawing/2014/main" val="410078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7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28973" y="363792"/>
            <a:ext cx="7734054" cy="5410271"/>
          </a:xfrm>
          <a:solidFill>
            <a:schemeClr val="bg1">
              <a:alpha val="5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5200" dirty="0"/>
              <a:t>Formål med mødet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/>
              <a:t>At vi lærer hinanden at kende og sammen udforsker mulighederne med et vejledningsforløb med læringskonsulenterne 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/>
              <a:t>At vi får en god start på den forandring I ønsker og som vi sammen er </a:t>
            </a:r>
            <a:r>
              <a:rPr lang="da-DK" i="1" dirty="0" err="1"/>
              <a:t>medskabere</a:t>
            </a:r>
            <a:r>
              <a:rPr lang="da-DK" i="1" dirty="0"/>
              <a:t> af  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/>
              <a:t>At vi afklarer rammer og roller og laver aftaler, særligt omkring første fase af forløbet 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51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da-DK" dirty="0"/>
              <a:t>Velkomst og kort præsentationsrunde (5 min)</a:t>
            </a:r>
          </a:p>
          <a:p>
            <a:pPr marL="514350" lvl="0" indent="-514350">
              <a:buFont typeface="+mj-lt"/>
              <a:buAutoNum type="arabicParenR"/>
            </a:pPr>
            <a:r>
              <a:rPr lang="da-DK" dirty="0"/>
              <a:t>Kort præsentation af SATS-puljeprojekt og et helhedsorienteret forløb (10 min)</a:t>
            </a:r>
          </a:p>
          <a:p>
            <a:pPr marL="514350" lvl="0" indent="-514350">
              <a:buFont typeface="+mj-lt"/>
              <a:buAutoNum type="arabicParenR"/>
            </a:pPr>
            <a:r>
              <a:rPr lang="da-DK" dirty="0"/>
              <a:t>Jeres motivation (10 min)</a:t>
            </a:r>
          </a:p>
          <a:p>
            <a:pPr marL="514350" lvl="0" indent="-514350">
              <a:buFont typeface="+mj-lt"/>
              <a:buAutoNum type="arabicParenR"/>
            </a:pPr>
            <a:r>
              <a:rPr lang="da-DK" dirty="0"/>
              <a:t>Præsentation af eksempel på forandringsplan samt SMART-mål (15 min)</a:t>
            </a:r>
          </a:p>
          <a:p>
            <a:pPr marL="514350" lvl="0" indent="-514350">
              <a:buFont typeface="+mj-lt"/>
              <a:buAutoNum type="arabicParenR"/>
            </a:pPr>
            <a:r>
              <a:rPr lang="da-DK" dirty="0"/>
              <a:t>Kort fremlæggelse af jeres produkt fra workshoppen om forandringsplan (10 min)</a:t>
            </a:r>
          </a:p>
          <a:p>
            <a:pPr marL="514350" lvl="0" indent="-514350">
              <a:buFont typeface="+mj-lt"/>
              <a:buAutoNum type="arabicParenR"/>
            </a:pPr>
            <a:r>
              <a:rPr lang="da-DK" dirty="0"/>
              <a:t>Vi dykker ned i enkelte temaer i jeres egen forandringsplan (45 min)</a:t>
            </a:r>
          </a:p>
        </p:txBody>
      </p:sp>
    </p:spTree>
    <p:extLst>
      <p:ext uri="{BB962C8B-B14F-4D97-AF65-F5344CB8AC3E}">
        <p14:creationId xmlns:p14="http://schemas.microsoft.com/office/powerpoint/2010/main" val="306776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464" y="2644877"/>
            <a:ext cx="5314536" cy="900025"/>
          </a:xfrm>
        </p:spPr>
        <p:txBody>
          <a:bodyPr>
            <a:normAutofit/>
          </a:bodyPr>
          <a:lstStyle/>
          <a:p>
            <a:r>
              <a:rPr lang="da-DK" sz="3600" dirty="0"/>
              <a:t>Overordnet formål: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1457" y="3544902"/>
            <a:ext cx="5314543" cy="30204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3600" i="1" dirty="0"/>
              <a:t>At </a:t>
            </a:r>
            <a:r>
              <a:rPr lang="da-DK" sz="3600" b="1" i="1" dirty="0"/>
              <a:t>styrke børn og unges modstandskraft </a:t>
            </a:r>
            <a:r>
              <a:rPr lang="da-DK" sz="3600" i="1" dirty="0"/>
              <a:t>mod ekstreme holdninger og bevægelser og negativ social kontrol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7" name="Picture 2" descr="C:\Users\b017340\Pictures\COLOURBOX62847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62001" y="6199632"/>
            <a:ext cx="3867496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EC48771-E302-4A65-A769-48473DF92ACC}" type="datetime1">
              <a:rPr lang="da-DK" sz="11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28-01-2020</a:t>
            </a:fld>
            <a:endParaRPr lang="da-DK" sz="11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6053666" y="6199632"/>
            <a:ext cx="4802755" cy="36576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endParaRPr lang="da-DK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36848"/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900">
                <a:solidFill>
                  <a:srgbClr val="FFFFFF"/>
                </a:solidFill>
                <a:latin typeface="Calibri" panose="020F0502020204030204" pitchFamily="34" charset="0"/>
              </a:rPr>
              <a:t>Side </a:t>
            </a:r>
            <a:fld id="{1CA0D624-E4B0-44AC-8958-BA6C705AD378}" type="slidenum">
              <a:rPr lang="da-DK" sz="900" smtClean="0">
                <a:solidFill>
                  <a:srgbClr val="FFFFFF"/>
                </a:solidFill>
                <a:latin typeface="Calibri" panose="020F0502020204030204" pitchFamily="34" charset="0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da-DK" sz="9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83166" y="472443"/>
            <a:ext cx="10765705" cy="201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altLang="da-DK" sz="4000" dirty="0"/>
              <a:t>Satspuljeprojekt om forebyggelse af radikalisering og social kontrol </a:t>
            </a:r>
            <a:br>
              <a:rPr lang="da-DK" altLang="da-DK" sz="4000" dirty="0"/>
            </a:br>
            <a:r>
              <a:rPr lang="da-DK" sz="2800" dirty="0"/>
              <a:t>i dagtilbud, grundskolen, fritidstilbud og ungdomsuddannelser</a:t>
            </a:r>
            <a:br>
              <a:rPr lang="da-DK" sz="2000" dirty="0"/>
            </a:br>
            <a:endParaRPr lang="da-DK" altLang="da-DK" sz="32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654" y="5653992"/>
            <a:ext cx="1853345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2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705B538-E850-4D31-870E-B4BF118A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300" b="1" kern="0" dirty="0"/>
              <a:t>Forebyggelsestrekanten</a:t>
            </a:r>
            <a:endParaRPr lang="da-DK" sz="4300" b="1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DED4-6B01-4946-9A1B-F06A15022717}" type="datetime1">
              <a:rPr lang="da-DK" smtClean="0"/>
              <a:pPr/>
              <a:t>28-01-2020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B9BBC279-4C46-4E89-A672-338B53F364DC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955800" y="1277938"/>
            <a:ext cx="6478588" cy="11430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endParaRPr lang="da-DK" kern="0" dirty="0"/>
          </a:p>
        </p:txBody>
      </p:sp>
      <p:sp>
        <p:nvSpPr>
          <p:cNvPr id="8" name="Tekstboks 7"/>
          <p:cNvSpPr txBox="1"/>
          <p:nvPr/>
        </p:nvSpPr>
        <p:spPr>
          <a:xfrm>
            <a:off x="6600217" y="2234630"/>
            <a:ext cx="283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Enkelte børn og unge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713198" y="3569685"/>
            <a:ext cx="271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Børn og unge i risiko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9071038" y="5080131"/>
            <a:ext cx="238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Alle børn og unge</a:t>
            </a:r>
          </a:p>
        </p:txBody>
      </p:sp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3B57A3C7-9D97-4155-A887-310009B45B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8094785" cy="444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id="{AE11FE45-D11B-4310-8BB1-115482C6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55" y="288784"/>
            <a:ext cx="1847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160080" y="3900971"/>
            <a:ext cx="2743200" cy="20278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i="1"/>
              <a:t>Oplevelsen af høre til og høre hjemme i et samfundsmæssigt fællesskab og at tage aktivt del</a:t>
            </a:r>
            <a:r>
              <a:rPr lang="da-DK" i="1"/>
              <a:t>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330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a-DK" b="1"/>
              <a:t>Fokusområder</a:t>
            </a:r>
            <a:endParaRPr lang="da-DK" b="1" dirty="0"/>
          </a:p>
        </p:txBody>
      </p:sp>
      <p:pic>
        <p:nvPicPr>
          <p:cNvPr id="5" name="Picture 2" descr="C:\Users\b017344\Desktop\forstørrelsesglas'COLOURBOX5172749.jpg">
            <a:extLst>
              <a:ext uri="{FF2B5EF4-FFF2-40B4-BE49-F238E27FC236}">
                <a16:creationId xmlns:a16="http://schemas.microsoft.com/office/drawing/2014/main" id="{E774CE98-9F47-4619-9C18-031314E6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/>
          <a:stretch/>
        </p:blipFill>
        <p:spPr bwMode="auto">
          <a:xfrm>
            <a:off x="211495" y="236604"/>
            <a:ext cx="3833885" cy="56719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000" dirty="0"/>
              <a:t>Det brede arbejde med demokrati og medborgerskab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Kritisk tænkning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Dialog om kontroversielle emner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Undgå marginalisering af børn og unge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Forældresamarbejde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Institutioners bekymring i forhold til ekstremisme, radikalisering og negativ social kontrol</a:t>
            </a:r>
          </a:p>
          <a:p>
            <a:pPr marL="461963" lvl="1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48755E9-8589-4B25-8EEA-BF25EAF3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106296"/>
            <a:ext cx="1847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573" y="983317"/>
            <a:ext cx="1118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4000" dirty="0"/>
              <a:t>Hvad kan vi lære af eksisterende forskning?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313AA-EB90-4149-A55A-9D6524841BA4}" type="datetime1">
              <a:rPr lang="da-DK" smtClean="0"/>
              <a:pPr>
                <a:defRPr/>
              </a:pPr>
              <a:t>28-01-2020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latin typeface="Calibri" panose="020F0502020204030204" pitchFamily="34" charset="0"/>
              </a:rPr>
              <a:t>Side </a:t>
            </a:r>
            <a:fld id="{3AD72FD2-B38D-4C18-AD58-D5828428B788}" type="slidenum">
              <a:rPr lang="da-DK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da-DK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1988841"/>
            <a:ext cx="10904041" cy="405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45" y="5602105"/>
            <a:ext cx="1663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97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321"/>
            <a:ext cx="12827237" cy="72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45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helhedsorienteret forløb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29682"/>
            <a:ext cx="10515600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 	Workshop i forandringsteori og udarbejdelse af forandringsplan, som 	kan anvendes i praksis og i det videre udviklingsforløb (Rambøll)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 	Sparring og vejledning ved Liselotte og jeg og evt. andre af 	undervisningsministeriets læringskonsulenter i Team Demokrati og 	medborgerskab (15 – 20 timer)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 	Kompetenceudvikling ved VUDA og evt. andre udbydere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 	Materialer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 	Tilbud om workshops hos jer (f.eks. kontroversielle emner, kritisk 	tænkning, C:NTACT forumteater, medborgerskab)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 	Landsdækkende konferencer og evt. netværksdannelse</a:t>
            </a:r>
          </a:p>
        </p:txBody>
      </p:sp>
    </p:spTree>
    <p:extLst>
      <p:ext uri="{BB962C8B-B14F-4D97-AF65-F5344CB8AC3E}">
        <p14:creationId xmlns:p14="http://schemas.microsoft.com/office/powerpoint/2010/main" val="326176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1319</Words>
  <Application>Microsoft Office PowerPoint</Application>
  <PresentationFormat>Widescreen</PresentationFormat>
  <Paragraphs>328</Paragraphs>
  <Slides>19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Office-tema</vt:lpstr>
      <vt:lpstr>1_Office-tema</vt:lpstr>
      <vt:lpstr>Styregruppemøde Al Salahiyah-skolen</vt:lpstr>
      <vt:lpstr>PowerPoint-præsentation</vt:lpstr>
      <vt:lpstr>Dagsorden</vt:lpstr>
      <vt:lpstr>Overordnet formål:</vt:lpstr>
      <vt:lpstr>Forebyggelsestrekanten</vt:lpstr>
      <vt:lpstr>Fokusområder</vt:lpstr>
      <vt:lpstr>Hvad kan vi lære af eksisterende forskning? </vt:lpstr>
      <vt:lpstr>PowerPoint-præsentation</vt:lpstr>
      <vt:lpstr>Et helhedsorienteret forløb</vt:lpstr>
      <vt:lpstr>PowerPoint-præsentation</vt:lpstr>
      <vt:lpstr>PowerPoint-præsentation</vt:lpstr>
      <vt:lpstr>Forandringsplan - hvorfor</vt:lpstr>
      <vt:lpstr>Når vi formulerer mål</vt:lpstr>
      <vt:lpstr>Et par tips til formulering</vt:lpstr>
      <vt:lpstr>Et eksempel</vt:lpstr>
      <vt:lpstr>Den røde tråd</vt:lpstr>
      <vt:lpstr>Jeres forandringsplan</vt:lpstr>
      <vt:lpstr>Hvad forstår vi ved et demokratisk læringsmiljø?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Styregruppemøde Den Moderne Kulturelle Skole</dc:title>
  <dc:creator>Anne Nybo</dc:creator>
  <cp:lastModifiedBy>Al-Salahiyah Skolen</cp:lastModifiedBy>
  <cp:revision>72</cp:revision>
  <dcterms:created xsi:type="dcterms:W3CDTF">2019-09-25T07:42:38Z</dcterms:created>
  <dcterms:modified xsi:type="dcterms:W3CDTF">2020-01-28T07:28:13Z</dcterms:modified>
</cp:coreProperties>
</file>