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36" r:id="rId5"/>
  </p:sldMasterIdLst>
  <p:notesMasterIdLst>
    <p:notesMasterId r:id="rId25"/>
  </p:notesMasterIdLst>
  <p:sldIdLst>
    <p:sldId id="256" r:id="rId6"/>
    <p:sldId id="294" r:id="rId7"/>
    <p:sldId id="302" r:id="rId8"/>
    <p:sldId id="296" r:id="rId9"/>
    <p:sldId id="299" r:id="rId10"/>
    <p:sldId id="312" r:id="rId11"/>
    <p:sldId id="267" r:id="rId12"/>
    <p:sldId id="298" r:id="rId13"/>
    <p:sldId id="303" r:id="rId14"/>
    <p:sldId id="300" r:id="rId15"/>
    <p:sldId id="304" r:id="rId16"/>
    <p:sldId id="295" r:id="rId17"/>
    <p:sldId id="310" r:id="rId18"/>
    <p:sldId id="291" r:id="rId19"/>
    <p:sldId id="305" r:id="rId20"/>
    <p:sldId id="306" r:id="rId21"/>
    <p:sldId id="307" r:id="rId22"/>
    <p:sldId id="308" r:id="rId23"/>
    <p:sldId id="309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4B4EA-BFEE-42B3-830F-A95CCFF43071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D1845-295A-4CAD-925E-1F1CD07CAB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69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935FB-853E-469E-9168-4D0EBF459D15}" type="slidenum">
              <a:rPr kumimoji="0" lang="da-DK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9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A1F2F6E2-CA2D-40A7-8BE4-C30E5CF2054D}" type="slidenum">
              <a:rPr kumimoji="0" lang="en-GB" sz="1200" b="0" i="0" u="none" strike="noStrike" kern="120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itchFamily="34" charset="0"/>
                <a:cs typeface="+mn-cs"/>
              </a:rPr>
              <a:pPr marL="0" marR="0" lvl="0" indent="0" algn="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12</a:t>
            </a:fld>
            <a:endParaRPr kumimoji="0" lang="en-GB" sz="12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0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54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2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643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D8477-AF60-4398-A2A2-DB98140B5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2448C49-7013-447F-B506-77B2472B5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AE0568-E928-4084-9FCE-577801176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818179-BEAB-425F-9B7A-5E13D2CA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BF82F5-0E8B-439E-9E07-9ABE95B4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CD72E-08F8-4F80-B752-C9A7E39E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2EA4D6-D96E-4FE4-898D-7D1319487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8036CC7-D57A-4772-808E-42FE3647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693DCC-A93E-4C8E-8462-E90AEB8D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4B8EE6-E045-4213-8F1B-A3D6767F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8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C0533-9A8B-4D90-A58D-14D3427C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46FECCA-88E7-46DF-9490-CD470D93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8A233A-701F-426A-8371-FB6667D3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88AA620-EE1F-4505-B310-5977D3A8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0F0790-22BC-4A7E-BBE6-F403CB40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3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5182C-7666-4B47-A774-8EEA9028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EA1CA8-CB9C-484D-A41B-DB04EDF3F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FA285A4-7799-4FA3-BE9C-0A87521F2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D5CC6F1-DA7F-4687-8B15-6D07E540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9FA0084-CFCF-4ADA-B667-7090A56B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4ADEDBB-35DA-4972-A0F3-58BBB810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5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619FF-BF83-43BC-B5BC-EA0A2CCAF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3D3D79D-8195-491C-9E81-7B8DD3A08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A77FDA-E581-4354-8140-20FD16706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3791941-BA34-4936-B18D-E35817EA0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1C77A84-D12E-477C-9AE5-14D2D55FE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F06B90A-E17F-45A4-819B-6A101C53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2CEF626-8C2E-4403-A090-D2E7A81C9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2771B74-0C8F-421A-87E0-00FA8BA0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3AD38-6639-4BD6-8A94-6FDA6F81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F8BFFE8-B43F-4247-8943-311EE54C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D08D5B3-1D69-4B5F-9902-B2AC40F7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14F8771-B42B-4D7A-A17F-5CF619F5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40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4F1EFAC-29BB-437C-926C-1E5FE2A4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3B90DD1-6C5F-4B00-B706-5CD573BD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1135E39-E74D-4FDA-B3CA-4D4C34F4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84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9AF7F-6BB3-415F-9474-1985C2A1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E7A7FF-1BDC-46CC-B82A-3B81876F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C48156D-D826-4D97-9C6F-8DBBB5572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F16E9C-12E3-47E5-B2F5-B3E53B74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110B69A-D47B-4B59-91FB-9152BE4D4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8B1394C-74EC-4FC9-94A1-325C02CF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1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152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2D2DA-FDBC-43F6-A636-961BBCCB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6C5C340-60E5-4C6D-A6F8-9AFB72A15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4B72ADC-7AFC-4DC6-8E8B-E935FB68A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55ADEB7-F81F-4266-98B7-8AD99655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668700-AD48-4548-9792-A75EAADE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8716F84-E036-4ECE-9843-E635F18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50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36F5E-ACD8-429E-84BD-EDCB81E5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93CCBD1-18AD-4F37-AC99-DAEE87AE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02BB12-F59F-4A43-AF84-F4F22927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1C06B0-451A-405B-823C-7F6E81A2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F0B166-4C9D-46C9-BB36-9D6804E1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0241C9C-CD3C-4042-8827-3808E62E7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FC49EE0-FF50-455A-80C5-4C3CD2D4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709357-AE8E-4EF5-BE5A-1F4535FE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215190F-E3C8-428C-87E2-62A56EEC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044FEA4-EB1F-4B48-90D6-9274818D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46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9999" y="3808800"/>
            <a:ext cx="7369639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71BC88-05E3-4DFA-898B-86BAC916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34308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2B30F0-001B-429B-BBCD-ED21173DC455}"/>
              </a:ext>
            </a:extLst>
          </p:cNvPr>
          <p:cNvSpPr/>
          <p:nvPr userDrawn="1"/>
        </p:nvSpPr>
        <p:spPr>
          <a:xfrm>
            <a:off x="-2" y="3841285"/>
            <a:ext cx="1838229" cy="2508669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chemeClr val="accent2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 dirty="0"/>
          </a:p>
        </p:txBody>
      </p:sp>
      <p:sp>
        <p:nvSpPr>
          <p:cNvPr id="11" name="Text Placeholder streg">
            <a:extLst>
              <a:ext uri="{FF2B5EF4-FFF2-40B4-BE49-F238E27FC236}">
                <a16:creationId xmlns:a16="http://schemas.microsoft.com/office/drawing/2014/main" id="{AF016A7E-D7F0-494C-B0B9-483F664C16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022134B-2EA5-4CBB-9450-AECB2308381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3D4F9EA-A605-4D01-863E-708DD5D85776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6355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billede (hvidt logo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9FE6C3-32E3-491C-9C4F-677DD61F7785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9999" y="3808800"/>
            <a:ext cx="7369639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71BC88-05E3-4DFA-898B-86BAC916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3430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2B30F0-001B-429B-BBCD-ED21173DC455}"/>
              </a:ext>
            </a:extLst>
          </p:cNvPr>
          <p:cNvSpPr/>
          <p:nvPr userDrawn="1"/>
        </p:nvSpPr>
        <p:spPr>
          <a:xfrm>
            <a:off x="-2" y="3841285"/>
            <a:ext cx="1838229" cy="2508669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chemeClr val="accent2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 dirty="0"/>
          </a:p>
        </p:txBody>
      </p:sp>
      <p:sp>
        <p:nvSpPr>
          <p:cNvPr id="11" name="Text Placeholder streg">
            <a:extLst>
              <a:ext uri="{FF2B5EF4-FFF2-40B4-BE49-F238E27FC236}">
                <a16:creationId xmlns:a16="http://schemas.microsoft.com/office/drawing/2014/main" id="{AF016A7E-D7F0-494C-B0B9-483F664C16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8BB7134-2919-4382-92CA-D9C0A510422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1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helsidet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1B4BD3-2F32-49AA-8F73-F88BDF3BB8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0000" y="3808800"/>
            <a:ext cx="9223200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0" name="Text Placeholder streg">
            <a:extLst>
              <a:ext uri="{FF2B5EF4-FFF2-40B4-BE49-F238E27FC236}">
                <a16:creationId xmlns:a16="http://schemas.microsoft.com/office/drawing/2014/main" id="{B0F0BD12-4718-49BD-B561-6F1076AEA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59CB0CE6-DDF5-4768-8082-608D58FD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6A0B762-411B-463F-8044-3EC853BA9D4E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DE8350-EECC-41FB-B1DE-99531AC459F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465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helsidet billede (hvidt logo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1B4BD3-2F32-49AA-8F73-F88BDF3BB8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0000" y="3808800"/>
            <a:ext cx="9223200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0" name="Text Placeholder streg">
            <a:extLst>
              <a:ext uri="{FF2B5EF4-FFF2-40B4-BE49-F238E27FC236}">
                <a16:creationId xmlns:a16="http://schemas.microsoft.com/office/drawing/2014/main" id="{B0F0BD12-4718-49BD-B561-6F1076AEA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59CB0CE6-DDF5-4768-8082-608D58FD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B1C99B6-00EF-4BD5-B493-72A7DEB50D7A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D32680B-F3FB-49DB-96A2-CB46341C507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2780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F4D76-B70D-46F5-9EF3-B5B4F0DBD8AA}"/>
              </a:ext>
            </a:extLst>
          </p:cNvPr>
          <p:cNvSpPr/>
          <p:nvPr userDrawn="1"/>
        </p:nvSpPr>
        <p:spPr>
          <a:xfrm>
            <a:off x="0" y="520619"/>
            <a:ext cx="4233836" cy="5778004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rgbClr val="CCE4EA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0000" y="3808800"/>
            <a:ext cx="9223200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B3418-DE63-4E57-97F5-08DB0EAAB189}"/>
              </a:ext>
            </a:extLst>
          </p:cNvPr>
          <p:cNvSpPr/>
          <p:nvPr userDrawn="1"/>
        </p:nvSpPr>
        <p:spPr>
          <a:xfrm>
            <a:off x="2421999" y="5541226"/>
            <a:ext cx="489012" cy="72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7EEA76A7-3512-4E80-BE48-6DBAA473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6C18F3-B880-4457-93A1-9FFDAF00E0B5}" type="datetime2">
              <a:rPr lang="da-DK" smtClean="0"/>
              <a:t>25. december 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642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9AF2D-18F3-4203-A6D2-9EF2AB19D598}"/>
              </a:ext>
            </a:extLst>
          </p:cNvPr>
          <p:cNvSpPr/>
          <p:nvPr userDrawn="1"/>
        </p:nvSpPr>
        <p:spPr>
          <a:xfrm>
            <a:off x="9144000" y="0"/>
            <a:ext cx="3049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5" y="539750"/>
            <a:ext cx="8331026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8" y="1800000"/>
            <a:ext cx="8332789" cy="4518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637200" y="1800000"/>
            <a:ext cx="2066400" cy="4518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ED2E-F062-43E5-AE1F-08CF74170B0C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84EFBB-277F-42C8-A80B-D262922E91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8" y="6145213"/>
            <a:ext cx="833278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ECC506D-1CDC-4383-9906-AE73BF191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8" y="542879"/>
            <a:ext cx="1852362" cy="5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88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E324CD6-8F99-4FE4-8760-34B10310669C}"/>
              </a:ext>
            </a:extLst>
          </p:cNvPr>
          <p:cNvSpPr/>
          <p:nvPr userDrawn="1"/>
        </p:nvSpPr>
        <p:spPr>
          <a:xfrm flipH="1">
            <a:off x="7945466" y="520619"/>
            <a:ext cx="4246534" cy="5778004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rgbClr val="CCE4EA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3585600"/>
            <a:ext cx="6481764" cy="1692000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CE1EE5F-543F-41CF-832B-13034BBB5ED1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22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085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. helsidet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44DEC6-E871-41A7-8883-40915FBCB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3585600"/>
            <a:ext cx="6481764" cy="1692000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8783176-E4E5-4131-813D-B093C3C9BD23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4A2EE-9AF3-411C-B78C-5A1C5229E67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617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. helsidet billede (hvidt logo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44DEC6-E871-41A7-8883-40915FBCB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3585600"/>
            <a:ext cx="6481764" cy="1692000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C1B531E-3890-47C1-ABE6-109ACD4CDDAB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D6FE7CF-D751-4088-9E86-16AAD29BD39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7445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9259888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D9F665-2730-4BFB-B1A6-7D7244711B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750" y="1800000"/>
            <a:ext cx="11110913" cy="451666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9439-ACD5-40DF-9AA7-A3F79ACD6661}" type="datetime2">
              <a:rPr lang="da-DK" noProof="0" smtClean="0"/>
              <a:t>25. december 2019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7384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9259888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8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A9FE-7243-42BC-A71C-38DE25DCBAEC}" type="datetime2">
              <a:rPr lang="da-DK" noProof="0" smtClean="0"/>
              <a:t>25. december 2019</a:t>
            </a:fld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26424C-796D-4BE4-BAE8-6ACAB3C4F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85863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A8CE66-7830-4B1C-B068-74528FAA52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8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7C2635E-BF5D-473B-8DC0-E2D60A65A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5863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</p:spTree>
    <p:extLst>
      <p:ext uri="{BB962C8B-B14F-4D97-AF65-F5344CB8AC3E}">
        <p14:creationId xmlns:p14="http://schemas.microsoft.com/office/powerpoint/2010/main" val="4269415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5865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7408A-2C93-4FDA-893A-85FA7EDCDC14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2C7CCD-C2D2-447B-B713-284F50A316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56B4D01-058D-4267-8553-2994D80A3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5865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</p:spTree>
    <p:extLst>
      <p:ext uri="{BB962C8B-B14F-4D97-AF65-F5344CB8AC3E}">
        <p14:creationId xmlns:p14="http://schemas.microsoft.com/office/powerpoint/2010/main" val="1328292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dhold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9AF2D-18F3-4203-A6D2-9EF2AB19D5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0184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2261" y="1800000"/>
            <a:ext cx="50184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B6CC8-1D17-441B-9748-69DE7971662D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82BC1E-B2C5-4086-B686-2BE20ECB7D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45213"/>
            <a:ext cx="5014913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82598E-74C8-4D96-9CD9-F3C9379E41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2261" y="6145213"/>
            <a:ext cx="50184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6A9D7866-1FDA-4F89-92F1-878E31CE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8" y="542879"/>
            <a:ext cx="1852362" cy="5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5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bille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5463073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9401BF-E778-41B0-9410-436DA43882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0"/>
            <a:ext cx="6094800" cy="6858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C6F64-F1DC-426B-9997-94B713D5EC87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C76E05D-5A6A-4172-8C30-6223E21B98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49" y="6145213"/>
            <a:ext cx="5464799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C8EB62-94E0-4B88-9310-AE0A3E25649E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96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billed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5463073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9401BF-E778-41B0-9410-436DA43882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0"/>
            <a:ext cx="60948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31C2-C797-417F-B215-A4ECBDD0A66E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9016A64-4F20-4120-9691-9D826C000C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49" y="6145213"/>
            <a:ext cx="5464799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0B3704-A025-4245-B180-68D9D51542B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42879"/>
            <a:ext cx="1852362" cy="510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930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35820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4798" y="1800000"/>
            <a:ext cx="35892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CC2678-6DE3-4008-AFED-DC27F9B7EB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1200" y="1800000"/>
            <a:ext cx="35820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F303-FFC0-4D4F-8F43-DB0AFBA232A2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E03E0D-DF6C-4C5C-A56D-B2BC9D602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49" y="6145213"/>
            <a:ext cx="35892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AF337E-03BF-45AC-A37F-33398F8828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4798" y="6145213"/>
            <a:ext cx="35892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FF67DA1-367B-4B33-AD92-3DCAC8A35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1200" y="6145213"/>
            <a:ext cx="35892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 dirty="0"/>
              <a:t>Tilføj anmærkningstekst</a:t>
            </a:r>
          </a:p>
        </p:txBody>
      </p:sp>
    </p:spTree>
    <p:extLst>
      <p:ext uri="{BB962C8B-B14F-4D97-AF65-F5344CB8AC3E}">
        <p14:creationId xmlns:p14="http://schemas.microsoft.com/office/powerpoint/2010/main" val="1094050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6000" y="18000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CC2678-6DE3-4008-AFED-DC27F9B7EB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0000" y="41544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6BFBE4-59D8-4673-BAB9-6754F795AF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4800" y="41544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B704-4DB5-4DA1-9BAA-BB57AFDB3484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15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6574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02000" y="18000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CC2678-6DE3-4008-AFED-DC27F9B7EB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1200" y="18000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6BFBE4-59D8-4673-BAB9-6754F795AF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40608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71E862-106B-49B6-B389-64D98822F71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2800" y="40608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37A6365-6411-4D48-AECD-2B8A64CB94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82000" y="40572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A950-6630-4B6A-8064-C05C3E65AC28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4814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87F6-1F73-41DF-BA18-627CF769F929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1149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7B877-DDC7-4F54-88E7-163902EE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A133-94BF-482C-8DFB-14617466186F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FF884-92B4-414E-A750-8F70B35D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6BC3B-8169-42D6-8E81-C7C3131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3707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9" y="539750"/>
            <a:ext cx="9743734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Brugerguide - slet dette slide før du holder din præsentation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37303-372E-46CC-BFDB-C4D0D7AE0CDA}"/>
              </a:ext>
            </a:extLst>
          </p:cNvPr>
          <p:cNvSpPr/>
          <p:nvPr userDrawn="1"/>
        </p:nvSpPr>
        <p:spPr>
          <a:xfrm>
            <a:off x="539750" y="1582939"/>
            <a:ext cx="2581331" cy="37087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Indsæt nyt slide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fanen </a:t>
            </a:r>
            <a:r>
              <a:rPr lang="da-DK" altLang="da-DK" sz="1000" b="1" noProof="1">
                <a:cs typeface="Arial" panose="020B0604020202020204" pitchFamily="34" charset="0"/>
              </a:rPr>
              <a:t>Startside</a:t>
            </a:r>
            <a:r>
              <a:rPr lang="da-DK" altLang="da-DK" sz="1000" noProof="1">
                <a:cs typeface="Arial" panose="020B0604020202020204" pitchFamily="34" charset="0"/>
              </a:rPr>
              <a:t>.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pilen ved menupunktet </a:t>
            </a:r>
            <a:r>
              <a:rPr lang="da-DK" altLang="da-DK" sz="1000" b="1" noProof="1">
                <a:cs typeface="Arial" panose="020B0604020202020204" pitchFamily="34" charset="0"/>
              </a:rPr>
              <a:t>Nyt dias </a:t>
            </a:r>
            <a:r>
              <a:rPr lang="da-DK" altLang="da-DK" sz="1000" noProof="1">
                <a:cs typeface="Arial" panose="020B0604020202020204" pitchFamily="34" charset="0"/>
              </a:rPr>
              <a:t>for at indsætte et nyt slide. 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sz="1000" noProof="1">
                <a:cs typeface="Arial" panose="020B0604020202020204" pitchFamily="34" charset="0"/>
              </a:rPr>
              <a:t>Her får du et overblik over de </a:t>
            </a:r>
            <a:br>
              <a:rPr lang="da-DK" sz="1000" noProof="1">
                <a:cs typeface="Arial" panose="020B0604020202020204" pitchFamily="34" charset="0"/>
              </a:rPr>
            </a:br>
            <a:r>
              <a:rPr lang="da-DK" sz="1000" noProof="1">
                <a:cs typeface="Arial" panose="020B0604020202020204" pitchFamily="34" charset="0"/>
              </a:rPr>
              <a:t>godkendte BUVM-layouts. </a:t>
            </a:r>
            <a:endParaRPr lang="da-DK" sz="1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Ændre layouts</a:t>
            </a:r>
            <a:br>
              <a:rPr 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pilen ved siden af </a:t>
            </a:r>
            <a:r>
              <a:rPr lang="da-DK" altLang="da-DK" sz="1000" b="1" noProof="1">
                <a:cs typeface="Arial" panose="020B0604020202020204" pitchFamily="34" charset="0"/>
              </a:rPr>
              <a:t>Layout</a:t>
            </a:r>
            <a:r>
              <a:rPr lang="da-DK" altLang="da-DK" sz="1000" noProof="1">
                <a:cs typeface="Arial" panose="020B0604020202020204" pitchFamily="34" charset="0"/>
              </a:rPr>
              <a:t>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for at få vist en dropdown-menu af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mulige slide</a:t>
            </a:r>
            <a:r>
              <a:rPr lang="da-DK" altLang="da-DK" sz="1000" b="1" noProof="1">
                <a:cs typeface="Arial" panose="020B0604020202020204" pitchFamily="34" charset="0"/>
              </a:rPr>
              <a:t>-</a:t>
            </a:r>
            <a:r>
              <a:rPr lang="da-DK" altLang="da-DK" sz="1000" noProof="1">
                <a:cs typeface="Arial" panose="020B0604020202020204" pitchFamily="34" charset="0"/>
              </a:rPr>
              <a:t>layouts.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Vælg </a:t>
            </a:r>
            <a:r>
              <a:rPr lang="da-DK" altLang="da-DK" sz="1000" b="1" noProof="1">
                <a:cs typeface="Arial" panose="020B0604020202020204" pitchFamily="34" charset="0"/>
              </a:rPr>
              <a:t>Layout</a:t>
            </a:r>
            <a:r>
              <a:rPr lang="da-DK" altLang="da-DK" sz="1000" noProof="1">
                <a:cs typeface="Arial" panose="020B0604020202020204" pitchFamily="34" charset="0"/>
              </a:rPr>
              <a:t> for at ændre dit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nuværende layout til et andet.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sz="1000" dirty="0"/>
              <a:t>Du kan hente færdige slides, der er tilpasset ministeriets design. Klik på </a:t>
            </a:r>
            <a:r>
              <a:rPr lang="da-DK" sz="1000" b="1" dirty="0"/>
              <a:t>Slidebibliotektet</a:t>
            </a:r>
            <a:r>
              <a:rPr lang="da-DK" sz="1000" dirty="0"/>
              <a:t> (til højre på skærmen eller klik på Templafy-knappen under Startside). Find for eksempel tidslinje,</a:t>
            </a:r>
            <a:br>
              <a:rPr lang="da-DK" sz="1000" dirty="0"/>
            </a:br>
            <a:r>
              <a:rPr lang="da-DK" sz="1000" dirty="0"/>
              <a:t>med mere.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7C2D6D-C0F0-4727-B718-C1A0A509F695}"/>
              </a:ext>
            </a:extLst>
          </p:cNvPr>
          <p:cNvSpPr/>
          <p:nvPr userDrawn="1"/>
        </p:nvSpPr>
        <p:spPr>
          <a:xfrm>
            <a:off x="4255796" y="1582939"/>
            <a:ext cx="2778125" cy="4485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Indsæt billede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Vælg den boks på slidet, hvor du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ønsker at sætte et billede ind.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b="1" noProof="1">
                <a:cs typeface="Arial" panose="020B0604020202020204" pitchFamily="34" charset="0"/>
              </a:rPr>
              <a:t>Indsæt </a:t>
            </a:r>
            <a:r>
              <a:rPr lang="da-DK" altLang="da-DK" sz="1000" noProof="1">
                <a:cs typeface="Arial" panose="020B0604020202020204" pitchFamily="34" charset="0"/>
              </a:rPr>
              <a:t>billede via </a:t>
            </a:r>
            <a:r>
              <a:rPr lang="da-DK" altLang="da-DK" sz="1000" b="1" noProof="1">
                <a:cs typeface="Arial" panose="020B0604020202020204" pitchFamily="34" charset="0"/>
              </a:rPr>
              <a:t>Billedbiblioteket </a:t>
            </a:r>
            <a:r>
              <a:rPr lang="da-DK" altLang="da-DK" sz="1000" noProof="1">
                <a:cs typeface="Arial" panose="020B0604020202020204" pitchFamily="34" charset="0"/>
              </a:rPr>
              <a:t>i højre side af skærmen. Billedet tilpasser sig den boks, som du har valgt. Det er muligt at skalere og redigere billedet.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altLang="da-DK" sz="1000" noProof="1">
                <a:cs typeface="Arial" panose="020B0604020202020204" pitchFamily="34" charset="0"/>
              </a:rPr>
              <a:t>Hvis du klikker på</a:t>
            </a:r>
            <a:r>
              <a:rPr lang="da-DK" altLang="da-DK" sz="1000" b="1" noProof="1"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cs typeface="Arial" panose="020B0604020202020204" pitchFamily="34" charset="0"/>
              </a:rPr>
              <a:t>billedsymbolet i boksen på et slide, indsættes et billede fra din computer.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b="1" noProof="1">
                <a:cs typeface="Arial" panose="020B0604020202020204" pitchFamily="34" charset="0"/>
              </a:rPr>
              <a:t>Tip: </a:t>
            </a:r>
            <a:r>
              <a:rPr lang="da-DK" altLang="da-DK" sz="1000" noProof="1">
                <a:cs typeface="Arial" panose="020B0604020202020204" pitchFamily="34" charset="0"/>
              </a:rPr>
              <a:t>Hvis du sletter billedet og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sig foran tekst eller grafik. Højreklik da på billedet og vælg </a:t>
            </a:r>
            <a:r>
              <a:rPr lang="da-DK" altLang="da-DK" sz="1000" b="1" noProof="1">
                <a:cs typeface="Arial" panose="020B0604020202020204" pitchFamily="34" charset="0"/>
              </a:rPr>
              <a:t>Placer bagest </a:t>
            </a:r>
            <a:r>
              <a:rPr lang="da-DK" altLang="da-DK" sz="1000" noProof="1">
                <a:cs typeface="Arial" panose="020B0604020202020204" pitchFamily="34" charset="0"/>
              </a:rPr>
              <a:t>eller </a:t>
            </a:r>
            <a:r>
              <a:rPr lang="da-DK" altLang="da-DK" sz="1000" b="1" noProof="1">
                <a:cs typeface="Arial" panose="020B0604020202020204" pitchFamily="34" charset="0"/>
              </a:rPr>
              <a:t>Placer forrest</a:t>
            </a:r>
            <a:r>
              <a:rPr lang="da-DK" altLang="da-DK" sz="1000" noProof="1"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Tabeller og grafer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b="0" noProof="1">
                <a:cs typeface="Arial" panose="020B0604020202020204" pitchFamily="34" charset="0"/>
              </a:rPr>
              <a:t>Indsæt eller tilpas design på din graf og tabel fra fanebladet BUVM.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altLang="da-DK" sz="1050" b="1" noProof="1">
                <a:cs typeface="Arial" panose="020B0604020202020204" pitchFamily="34" charset="0"/>
              </a:rPr>
              <a:t>Kopiering fra gammel præsentation</a:t>
            </a:r>
            <a:br>
              <a:rPr lang="da-DK" altLang="da-DK" sz="1050" b="1" noProof="1">
                <a:cs typeface="Arial" panose="020B0604020202020204" pitchFamily="34" charset="0"/>
              </a:rPr>
            </a:br>
            <a:r>
              <a:rPr lang="da-DK" altLang="da-DK" sz="1000" b="0" noProof="1">
                <a:cs typeface="Arial" panose="020B0604020202020204" pitchFamily="34" charset="0"/>
              </a:rPr>
              <a:t>Når du kopierer indhold fra en gamle præsentationer, skal det formateres rigtigt. Højreklik i den nye præsentation og vælg </a:t>
            </a:r>
            <a:r>
              <a:rPr lang="da-DK" altLang="da-DK" sz="1000" b="1" noProof="1">
                <a:cs typeface="Arial" panose="020B0604020202020204" pitchFamily="34" charset="0"/>
              </a:rPr>
              <a:t>Brug destinationstema (D)</a:t>
            </a:r>
            <a:r>
              <a:rPr lang="da-DK" altLang="da-DK" sz="1000" b="0" noProof="1"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CB945-4DBE-4C28-A3A2-1B98350A125C}"/>
              </a:ext>
            </a:extLst>
          </p:cNvPr>
          <p:cNvSpPr/>
          <p:nvPr userDrawn="1"/>
        </p:nvSpPr>
        <p:spPr>
          <a:xfrm>
            <a:off x="8872538" y="1582938"/>
            <a:ext cx="2778125" cy="4201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Indsæt ikoner eller illustrationer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sz="1050" b="0" noProof="1">
                <a:cs typeface="Arial" panose="020B0604020202020204" pitchFamily="34" charset="0"/>
              </a:rPr>
              <a:t>Vælg den boks på slidet, hvor du ønsker at sætte et element ind. </a:t>
            </a:r>
            <a:r>
              <a:rPr lang="da-DK" sz="1000" noProof="1">
                <a:cs typeface="Arial" panose="020B0604020202020204" pitchFamily="34" charset="0"/>
              </a:rPr>
              <a:t>Klik på </a:t>
            </a:r>
            <a:r>
              <a:rPr lang="da-DK" sz="1000" b="1" noProof="1">
                <a:cs typeface="Arial" panose="020B0604020202020204" pitchFamily="34" charset="0"/>
              </a:rPr>
              <a:t>Slideelementer </a:t>
            </a:r>
            <a:r>
              <a:rPr lang="da-DK" sz="1000" noProof="1">
                <a:cs typeface="Arial" panose="020B0604020202020204" pitchFamily="34" charset="0"/>
              </a:rPr>
              <a:t>i højre side af skærmen og vælg det element, som du ønsker at indsætte.</a:t>
            </a:r>
            <a:br>
              <a:rPr lang="da-DK" sz="1000" noProof="1">
                <a:cs typeface="Arial" panose="020B0604020202020204" pitchFamily="34" charset="0"/>
              </a:rPr>
            </a:br>
            <a:br>
              <a:rPr lang="da-DK" sz="1000" noProof="1">
                <a:cs typeface="Arial" panose="020B0604020202020204" pitchFamily="34" charset="0"/>
              </a:rPr>
            </a:br>
            <a:r>
              <a:rPr lang="da-DK" sz="1000" noProof="1">
                <a:cs typeface="Arial" panose="020B0604020202020204" pitchFamily="34" charset="0"/>
              </a:rPr>
              <a:t>Det er muligt at skalere og flytte rundt på ikoner og illustrationer, så det passer til din præsentation.</a:t>
            </a:r>
            <a:br>
              <a:rPr lang="da-DK" sz="1000" noProof="1">
                <a:cs typeface="Arial" panose="020B0604020202020204" pitchFamily="34" charset="0"/>
              </a:rPr>
            </a:br>
            <a:br>
              <a:rPr lang="da-DK" sz="1000" noProof="1">
                <a:cs typeface="Arial" panose="020B0604020202020204" pitchFamily="34" charset="0"/>
              </a:rPr>
            </a:br>
            <a:r>
              <a:rPr lang="da-DK" sz="1050" b="1" noProof="1">
                <a:cs typeface="Arial" panose="020B0604020202020204" pitchFamily="34" charset="0"/>
              </a:rPr>
              <a:t>Juster sidenummerering, 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sz="1050" b="1" noProof="1">
                <a:cs typeface="Arial" panose="020B0604020202020204" pitchFamily="34" charset="0"/>
              </a:rPr>
              <a:t>dato og sidefod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fanen </a:t>
            </a:r>
            <a:r>
              <a:rPr lang="da-DK" altLang="da-DK" sz="1000" b="1" noProof="1">
                <a:cs typeface="Arial" panose="020B0604020202020204" pitchFamily="34" charset="0"/>
              </a:rPr>
              <a:t>Indsæt. 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cs typeface="Arial" panose="020B0604020202020204" pitchFamily="34" charset="0"/>
              </a:rPr>
              <a:t>Sidehoved og Sidefod.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Vælg </a:t>
            </a:r>
            <a:r>
              <a:rPr lang="da-DK" altLang="da-DK" sz="1000" b="1" noProof="1">
                <a:cs typeface="Arial" panose="020B0604020202020204" pitchFamily="34" charset="0"/>
              </a:rPr>
              <a:t>Anvend på alle </a:t>
            </a:r>
            <a:r>
              <a:rPr lang="da-DK" altLang="da-DK" sz="1000" noProof="1">
                <a:cs typeface="Arial" panose="020B0604020202020204" pitchFamily="34" charset="0"/>
              </a:rPr>
              <a:t>eller </a:t>
            </a:r>
            <a:r>
              <a:rPr lang="da-DK" altLang="da-DK" sz="1000" b="1" noProof="1">
                <a:cs typeface="Arial" panose="020B0604020202020204" pitchFamily="34" charset="0"/>
              </a:rPr>
              <a:t>Anvend,</a:t>
            </a:r>
            <a:r>
              <a:rPr lang="da-DK" altLang="da-DK" sz="1000" noProof="1">
                <a:cs typeface="Arial" panose="020B0604020202020204" pitchFamily="34" charset="0"/>
              </a:rPr>
              <a:t> hvis det kun skal være på et enkelt slide.</a:t>
            </a:r>
            <a:endParaRPr lang="da-DK" sz="1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Hjælpelinjer</a:t>
            </a:r>
            <a:br>
              <a:rPr 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fanen </a:t>
            </a:r>
            <a:r>
              <a:rPr lang="da-DK" altLang="da-DK" sz="1000" b="1" noProof="1">
                <a:cs typeface="Arial" panose="020B0604020202020204" pitchFamily="34" charset="0"/>
              </a:rPr>
              <a:t>Vis </a:t>
            </a:r>
            <a:r>
              <a:rPr lang="da-DK" altLang="da-DK" sz="1000" noProof="1">
                <a:cs typeface="Arial" panose="020B0604020202020204" pitchFamily="34" charset="0"/>
              </a:rPr>
              <a:t>og sæt hak ved </a:t>
            </a:r>
            <a:r>
              <a:rPr lang="da-DK" altLang="da-DK" sz="1000" b="1" noProof="1">
                <a:cs typeface="Arial" panose="020B0604020202020204" pitchFamily="34" charset="0"/>
              </a:rPr>
              <a:t>Hjælpelinjer</a:t>
            </a:r>
            <a:r>
              <a:rPr lang="da-DK" altLang="da-DK" sz="1000" noProof="1"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00" b="1" noProof="1">
                <a:cs typeface="Arial" panose="020B0604020202020204" pitchFamily="34" charset="0"/>
              </a:rPr>
              <a:t>Se vejledningen ‘PowerPoint i Børne- og Undervisningsministeriet’ kanalen.uvm.dk/skabeloner</a:t>
            </a:r>
            <a:r>
              <a:rPr lang="da-DK" sz="1000" b="1" noProof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da-DK" sz="1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E8449-FC02-4222-8378-11EAD7E4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007" y="4214375"/>
            <a:ext cx="542998" cy="576935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37C53AFF-1BD1-4C2D-ADA0-6C60B747B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691853"/>
            <a:ext cx="1216503" cy="5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40626F0-7354-4867-B1A6-6A7D5EF317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0888" y="2643625"/>
            <a:ext cx="977236" cy="73292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55D637-5398-4D33-89FD-0319C8D4C1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633" y="2883291"/>
            <a:ext cx="895714" cy="60780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096EECF-1100-4471-9709-5BC9DD7395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76189" y="5242988"/>
            <a:ext cx="1089602" cy="6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29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da-DK" dirty="0"/>
              <a:t>Kritisk tænkning i Grundskolen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8075ED-AC61-4F7C-87AD-3D1FDEEC4D15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E313769-11D5-4EAF-81A6-AF230F7FD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556"/>
            <a:ext cx="859018" cy="6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0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440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307" y="6158174"/>
            <a:ext cx="1319265" cy="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4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6" y="1139480"/>
            <a:ext cx="9773924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accent3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3328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latin typeface="Trebuchet MS" panose="020B0603020202020204" pitchFamily="34" charset="0"/>
              </a:defRPr>
            </a:lvl1pPr>
          </a:lstStyle>
          <a:p>
            <a:pPr algn="r"/>
            <a:r>
              <a:rPr lang="da-DK"/>
              <a:t>Kritisk tænkning i Grundskolen</a:t>
            </a:r>
            <a:endParaRPr lang="da-DK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algn="r"/>
            <a:fld id="{A71CF30F-E92E-4A68-8869-57BD9015366E}" type="datetime1">
              <a:rPr lang="da-DK" smtClean="0"/>
              <a:t>25-12-2019</a:t>
            </a:fld>
            <a:endParaRPr lang="da-DK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B51B1B-0C43-46E4-8C3C-795E88A76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616" y="6165725"/>
            <a:ext cx="1208995" cy="255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14D243-3E89-4209-B85A-14BDA4345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6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8" y="409474"/>
            <a:ext cx="9773923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7" y="1139480"/>
            <a:ext cx="9773463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accent3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da-DK"/>
              <a:t>Kritisk tænkning i Grundskolen</a:t>
            </a:r>
            <a:endParaRPr lang="x-none" dirty="0"/>
          </a:p>
        </p:txBody>
      </p:sp>
      <p:sp>
        <p:nvSpPr>
          <p:cNvPr id="18" name="Date_DateCustomA" hidden="1">
            <a:extLst>
              <a:ext uri="{FF2B5EF4-FFF2-40B4-BE49-F238E27FC236}">
                <a16:creationId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A8576F6E-200A-4810-8ACC-8A8DFC6F6B7E}" type="datetime1">
              <a:rPr lang="da-DK" smtClean="0"/>
              <a:t>25-12-2019</a:t>
            </a:fld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09C15-0176-43AA-AC1D-6E4BAA8CE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55731"/>
            <a:ext cx="1220559" cy="255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820FD4-92BC-4C86-9206-A91903D814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6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Logo_ramboll"/>
          <p:cNvSpPr>
            <a:spLocks/>
          </p:cNvSpPr>
          <p:nvPr userDrawn="1"/>
        </p:nvSpPr>
        <p:spPr>
          <a:xfrm>
            <a:off x="817307" y="6158174"/>
            <a:ext cx="896517" cy="25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307" y="6158174"/>
            <a:ext cx="1319265" cy="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2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accent3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7" y="1139480"/>
            <a:ext cx="9773922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344F44-1D4C-407D-B0CE-FCFEE29BE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da-DK"/>
              <a:t>Kritisk tænkning i Grundskolen</a:t>
            </a:r>
            <a:endParaRPr lang="x-none" dirty="0"/>
          </a:p>
        </p:txBody>
      </p:sp>
      <p:sp>
        <p:nvSpPr>
          <p:cNvPr id="23" name="Date_DateCustomA" hidden="1">
            <a:extLst>
              <a:ext uri="{FF2B5EF4-FFF2-40B4-BE49-F238E27FC236}">
                <a16:creationId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75795265-AA7B-41DC-8438-2C1796D58161}" type="datetime1">
              <a:rPr lang="da-DK" smtClean="0"/>
              <a:t>25-12-2019</a:t>
            </a:fld>
            <a:endParaRPr lang="x-non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7588FC-2E73-456D-BCA8-2F5EC091D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61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863824"/>
            <a:ext cx="7330441" cy="796952"/>
          </a:xfrm>
        </p:spPr>
        <p:txBody>
          <a:bodyPr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30BB053F-8A97-40EC-B539-2829F0EF16ED}" type="datetime1">
              <a:rPr lang="da-DK" smtClean="0"/>
              <a:t>25-12-2019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48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194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8"/>
            <a:ext cx="4886960" cy="5254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71448FA9-364D-43B8-A9CD-227B04B2D08A}" type="datetime1">
              <a:rPr lang="da-DK" smtClean="0"/>
              <a:t>25-12-2019</a:t>
            </a:fld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06EA6C-9433-4C99-9786-00E11D9E443A}"/>
              </a:ext>
            </a:extLst>
          </p:cNvPr>
          <p:cNvCxnSpPr/>
          <p:nvPr userDrawn="1"/>
        </p:nvCxnSpPr>
        <p:spPr>
          <a:xfrm>
            <a:off x="798617" y="5929164"/>
            <a:ext cx="7340603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179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618" y="1633160"/>
            <a:ext cx="10590003" cy="4086866"/>
          </a:xfrm>
        </p:spPr>
        <p:txBody>
          <a:bodyPr/>
          <a:lstStyle>
            <a:lvl1pPr marL="361878" indent="-361878">
              <a:buFont typeface="+mj-lt"/>
              <a:buAutoNum type="arabicPeriod"/>
              <a:defRPr sz="1400" b="1" cap="all" baseline="0">
                <a:solidFill>
                  <a:schemeClr val="bg1"/>
                </a:solidFill>
              </a:defRPr>
            </a:lvl1pPr>
            <a:lvl2pPr marL="626938" indent="-265060">
              <a:defRPr sz="14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3099C460-36D3-4525-856F-7A69246358B4}" type="datetime1">
              <a:rPr lang="da-DK" smtClean="0"/>
              <a:t>25-12-2019</a:t>
            </a:fld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88253-8F01-4DEB-8AC7-FD363A1EFFAD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793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da-DK" dirty="0"/>
              <a:t>Kritisk tænkning i Grundskolen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8075ED-AC61-4F7C-87AD-3D1FDEEC4D15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9A25979-B330-4CD7-8C19-953DF764F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71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886961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0071" y="1644651"/>
            <a:ext cx="4888549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0601480-0839-40B6-8844-DF83AFDAD238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09CD22F-6BA2-4CA3-8374-A69C89BC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E882C1-86B4-4112-9764-D396045E0761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F6427B3-9DF2-408B-9945-321842CE5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55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85578" y="1644651"/>
            <a:ext cx="5703042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A33E73D-A192-499E-8492-D939798DEFF8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6D31B5D-7DF9-4587-9241-2CC92EED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CB45EF-495F-4D90-9918-5C12DB90016F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8786E58-8A1B-433F-B597-DEA656E97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5701454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4565" y="1644651"/>
            <a:ext cx="4074055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3391ED8-019D-442A-8C61-2421D4E62388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8867BF2-1150-4688-AEFE-390AFFD9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A2F071-A510-4D87-89DE-5614A3FDC291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8F3E6A-767E-444F-A8AE-2A1FDB461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86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2539" y="452439"/>
            <a:ext cx="801068" cy="800779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364D55B-40B7-4258-9558-47E6A186EC64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9E467E2-3B77-45F2-ABCD-FCAE7113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7EEB76-A67F-4F7D-BD3C-4F96FFA60921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34A6808-1299-40B9-ACAC-8DF100CE6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78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895942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2538" y="1644652"/>
            <a:ext cx="818272" cy="817976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A534EC8-EBDD-46E8-BEFB-BF874F5673D6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33538DC-222C-4FA8-BBA2-ECCF225A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C08E6C-76AE-4D62-86CA-92C9BE33BFD6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47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651594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9058" y="1644653"/>
            <a:ext cx="3259562" cy="3239941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F871009-0375-41FB-A46A-17463F54EDC0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72C2A52-876E-467E-BDF0-B743E24E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A2DEDB-077E-456E-A2B3-D4160E8E90B2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EF4B635-5C62-4E7B-8238-60446787D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37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5701454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4566" y="1644268"/>
            <a:ext cx="4074055" cy="40627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1731C78-43FF-419C-AB7A-521F64EA8AEF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F061217-06E4-4F87-B191-43D7A716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D7161A-6AFA-4D78-BD73-E556840D9165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44CAA0E-D903-488F-B54B-D8F54CCF3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5603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7330441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3552" y="1644390"/>
            <a:ext cx="244506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3552" y="4991259"/>
            <a:ext cx="2445068" cy="715807"/>
          </a:xfrm>
        </p:spPr>
        <p:txBody>
          <a:bodyPr lIns="0" anchor="b" anchorCtr="0"/>
          <a:lstStyle>
            <a:lvl1pPr marL="228554" indent="-228554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12341465" y="1633992"/>
            <a:ext cx="1797025" cy="2906915"/>
            <a:chOff x="12403271" y="-1"/>
            <a:chExt cx="1796791" cy="29075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AC735FC-A15A-4CD9-BED7-312E87F48CD8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D8C36A9A-BA08-4270-AE33-C6D8A85F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D28968-EE58-4B7B-AC61-FD22AE8F6046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B006D86-7F25-4EA5-9414-C08926EC69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84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6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579" y="1644390"/>
            <a:ext cx="244347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3552" y="1644390"/>
            <a:ext cx="2445068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2F4B53-30AD-4697-89D7-9D962CE965E5}"/>
              </a:ext>
            </a:extLst>
          </p:cNvPr>
          <p:cNvGrpSpPr/>
          <p:nvPr userDrawn="1"/>
        </p:nvGrpSpPr>
        <p:grpSpPr>
          <a:xfrm>
            <a:off x="12341465" y="1633992"/>
            <a:ext cx="1797025" cy="2906915"/>
            <a:chOff x="12403271" y="-1"/>
            <a:chExt cx="1796791" cy="29075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0FEF35-0958-440B-A77A-2699A8399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203BB4-30A9-4057-A809-926EDEDB9F4F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139BD4A-714C-44AF-902B-B7BB51BF1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B5C133-0407-4A77-B2F7-7E365D047DE4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BBC228B-197B-44A3-99D0-D56237507B14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821350C-1CFC-4AAF-B8E8-585D9D064E26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D8DC24DD-2DF4-4835-9281-2A6B7426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98B8B5-E69C-442B-B1C2-850BC36D32F9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53558B7-BB5C-4F05-9696-B1920A4C3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01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68B673-9D9F-4BF4-8D81-D1B3477E6F0F}"/>
              </a:ext>
            </a:extLst>
          </p:cNvPr>
          <p:cNvGrpSpPr/>
          <p:nvPr userDrawn="1"/>
        </p:nvGrpSpPr>
        <p:grpSpPr>
          <a:xfrm>
            <a:off x="-1972350" y="1633992"/>
            <a:ext cx="1797025" cy="2906915"/>
            <a:chOff x="12339857" y="1634370"/>
            <a:chExt cx="1796791" cy="29075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F61C6D9-96E6-46EB-8545-E257C98220F8}"/>
                </a:ext>
              </a:extLst>
            </p:cNvPr>
            <p:cNvSpPr/>
            <p:nvPr/>
          </p:nvSpPr>
          <p:spPr>
            <a:xfrm>
              <a:off x="12339857" y="1634370"/>
              <a:ext cx="1796791" cy="2907588"/>
            </a:xfrm>
            <a:prstGeom prst="roundRect">
              <a:avLst>
                <a:gd name="adj" fmla="val 297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chemeClr val="accent3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EC8C10-6A9E-4C2B-B6BA-69C394628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71161" y="1791659"/>
              <a:ext cx="455222" cy="2130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580C90-4416-41DC-ADAC-F1014BB16E65}"/>
                </a:ext>
              </a:extLst>
            </p:cNvPr>
            <p:cNvSpPr txBox="1"/>
            <p:nvPr/>
          </p:nvSpPr>
          <p:spPr bwMode="auto">
            <a:xfrm>
              <a:off x="12483714" y="2086228"/>
              <a:ext cx="14336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2697" marR="0" indent="-25395" algn="l" defTabSz="457109" rtl="0" eaLnBrk="0" fontAlgn="base" latinLnBrk="0" hangingPunct="0">
                <a:spcBef>
                  <a:spcPct val="0"/>
                </a:spcBef>
                <a:spcAft>
                  <a:spcPts val="600"/>
                </a:spcAft>
                <a:buClrTx/>
                <a:buSzTx/>
                <a:tabLst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  <a:t>LIST LEVELS (BULLET LEVELS) </a:t>
              </a:r>
              <a:b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</a:br>
              <a:b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</a:b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  <a:t>USE ABOVE TOOL IN THE TAB HOME TO CHANGE TEXT STYLES (ALSO USE TAB FUNCTION)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C7FA45-BEB8-4FA0-89DA-4AF47CEA9A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351204" y="2757038"/>
              <a:ext cx="1261627" cy="156563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327CDE-D280-433E-A1DD-9B88BC9A9D74}"/>
              </a:ext>
            </a:extLst>
          </p:cNvPr>
          <p:cNvGrpSpPr/>
          <p:nvPr userDrawn="1"/>
        </p:nvGrpSpPr>
        <p:grpSpPr>
          <a:xfrm>
            <a:off x="12341465" y="1633992"/>
            <a:ext cx="1797025" cy="2906915"/>
            <a:chOff x="-1899137" y="-1"/>
            <a:chExt cx="1796791" cy="29075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E14B58-12EA-4B20-8931-337F0DC7BE74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1E15413-4664-4681-9444-310804612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D38E9D-D309-4835-BB4A-24E940357F1D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408A5E0-BE3B-4CF6-B031-C7BDEAE8EF42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467B95-2571-401A-B1E8-0E4825008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6592" y="1644652"/>
            <a:ext cx="733202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18" y="1644390"/>
            <a:ext cx="2443480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4991259"/>
            <a:ext cx="2443479" cy="715807"/>
          </a:xfrm>
        </p:spPr>
        <p:txBody>
          <a:bodyPr lIns="0" anchor="b" anchorCtr="0"/>
          <a:lstStyle>
            <a:lvl1pPr marL="228554" indent="-228554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29" name="Date_DateCustomA">
            <a:extLst>
              <a:ext uri="{FF2B5EF4-FFF2-40B4-BE49-F238E27FC236}">
                <a16:creationId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4B6AAB8-E396-470D-8D3D-DD1F697079D4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44541D14-E0D7-4F2F-B7AA-D1FE8504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93D800-1C8A-43C1-8875-6AEDF1F5EAE0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944DC3-6CB6-4B4E-8F89-0609A8C818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093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578" y="5388899"/>
            <a:ext cx="57030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78" y="536905"/>
            <a:ext cx="5703042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35EC171-044A-43B7-86F0-5781B35E41DC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E98ECFA3-9A82-4D25-A5F8-AAA9DB4C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4072466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9778E9-E65A-482C-8B2F-77167EB3658D}"/>
              </a:ext>
            </a:extLst>
          </p:cNvPr>
          <p:cNvCxnSpPr>
            <a:cxnSpLocks/>
          </p:cNvCxnSpPr>
          <p:nvPr userDrawn="1"/>
        </p:nvCxnSpPr>
        <p:spPr>
          <a:xfrm>
            <a:off x="798618" y="1332103"/>
            <a:ext cx="4072467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459318B-A873-4253-AC9B-E0B676F0D5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63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915442"/>
            <a:ext cx="2443480" cy="3790299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6592" y="5388899"/>
            <a:ext cx="7332029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592" y="536905"/>
            <a:ext cx="7332029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A648004-A9F3-43B8-93F6-E08F7869326E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CE3B054-7A42-4C31-B4C5-64A8035B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777946"/>
            <a:ext cx="2443480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876888-E6B5-46F3-A75B-3DEF5C6C09D5}"/>
              </a:ext>
            </a:extLst>
          </p:cNvPr>
          <p:cNvCxnSpPr>
            <a:cxnSpLocks/>
          </p:cNvCxnSpPr>
          <p:nvPr userDrawn="1"/>
        </p:nvCxnSpPr>
        <p:spPr>
          <a:xfrm>
            <a:off x="798617" y="1642157"/>
            <a:ext cx="2443480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2200382-847D-4EE4-913E-60E311265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8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80" y="1644652"/>
            <a:ext cx="570304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578" y="5388899"/>
            <a:ext cx="57030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5416502-54AC-41A8-9007-7185356BD286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B86DD45-52AD-4B48-970C-9197A385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F51121-C7ED-43B3-BD6D-EC5EDD1EE7F9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7A5CA7E-0A74-4AC1-BB65-7D4508E0D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53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2443480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6592" y="1644652"/>
            <a:ext cx="7332029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8899"/>
            <a:ext cx="244506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D7F2510-2AC1-454A-8E64-01C647A274C9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E457DC24-BFDE-4172-B9A5-DE4583B4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4CF060-33DA-4DFF-ADFF-7B9DA2B4BCA3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7FC3C6E-F7AA-4111-89A5-F05C44806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84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536905"/>
            <a:ext cx="10590002" cy="4851993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3110" y="906489"/>
            <a:ext cx="3257974" cy="2157549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8899"/>
            <a:ext cx="1059159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FE203B9-8B1C-4A5B-B612-AC61C6F59204}" type="datetime1">
              <a:rPr lang="da-DK" smtClean="0"/>
              <a:t>25-12-2019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EC823-7502-4C99-9A45-EDBEF59E8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4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029" y="5387834"/>
            <a:ext cx="407405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5578" y="5387835"/>
            <a:ext cx="570304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618" y="1644652"/>
            <a:ext cx="4072467" cy="3743181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78" y="1644652"/>
            <a:ext cx="570304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ED43FDE-EA3E-41B7-8A25-CFE81857C0DF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9E782C0-FCA7-4F25-9362-E4CD1321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DD47EF-958D-4AC4-85AB-BB1A0BD12B0D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0C5AC14-EA6A-4083-AACB-720E632BC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9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8144935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814493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8046" y="5387835"/>
            <a:ext cx="163057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E22AF464-8BEB-4018-875D-A7D10B1FB2B0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D4A1645-B090-476B-974F-43CA8D1D5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083B3F-A1B6-4358-9618-CF84BDF8ACF0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66B162A-DD51-4363-99F1-6DC639D3F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23080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3257974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1084" y="5387835"/>
            <a:ext cx="3257974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3257974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1085" y="1644650"/>
            <a:ext cx="3257973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3552" y="1644390"/>
            <a:ext cx="244506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3CA1AD4-F4A0-49E0-A4E8-5C1EFBE17ED8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8C19FE04-C443-4CF9-925A-3BECB01C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935380-2AD7-4E92-A7E8-838E77D2E5C9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7206217-F89D-47E9-BA08-3792EA6F0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0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488696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0070" y="5387835"/>
            <a:ext cx="2443482" cy="317908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5387835"/>
            <a:ext cx="1630575" cy="317907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488696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00071" y="1644650"/>
            <a:ext cx="2443480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8BA1CD0-26E8-4521-B3B3-8C4085616D3D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BB2F8B8B-6467-4FB5-ACDC-E9636F5E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2D6757-2F62-4539-964B-0998F0387F3F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BB6F04D-26F1-4A55-AB5F-5AFD96B43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88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7" y="5387835"/>
            <a:ext cx="5701454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5387835"/>
            <a:ext cx="162898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5387835"/>
            <a:ext cx="1630575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029" y="1644652"/>
            <a:ext cx="570304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0"/>
            <a:ext cx="1628988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1C6C30D-D443-4BE7-9566-B748ADDAE9E2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04641E2-EEA3-49D3-A6A4-69FAF170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33CC52-F40F-458D-9961-C637DAC445CC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BD50FE6-98D3-41AA-863C-20DEC2F81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2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7835"/>
            <a:ext cx="570304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5" y="5387835"/>
            <a:ext cx="1628987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3144372"/>
            <a:ext cx="1630575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6" y="5387835"/>
            <a:ext cx="1630575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6" y="1644650"/>
            <a:ext cx="1628987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6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0163BE0-DB23-4448-A914-F9A119EB449D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3ED9AC21-4DB7-49F2-8B73-D10B1BA3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9412E3-9D2C-4D1B-A0D5-1010446AD8B3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EEFCC15-418F-4210-83DB-70778CD98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476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30" y="5387835"/>
            <a:ext cx="570304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3145672"/>
            <a:ext cx="407405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1"/>
            <a:ext cx="4074056" cy="1483525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4566" y="5387835"/>
            <a:ext cx="1628987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4" y="5387835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6" y="3905374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4" y="3905375"/>
            <a:ext cx="163057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21" name="Date_DateCustomA">
            <a:extLst>
              <a:ext uri="{FF2B5EF4-FFF2-40B4-BE49-F238E27FC236}">
                <a16:creationId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9A71ECC-6310-48AC-891B-D74F6EA1C8F1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A39209E2-54FF-4184-A468-17872844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05DFDF-5246-4EAC-A21D-D68E663723B0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39A384D-03F2-497F-AFD1-E6D56750E8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433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30" y="5388899"/>
            <a:ext cx="5703042" cy="316843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3144193"/>
            <a:ext cx="162898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4564" y="5387953"/>
            <a:ext cx="1628988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4" y="3144193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8044" y="5387953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1"/>
            <a:ext cx="1628988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4" y="3905374"/>
            <a:ext cx="1628988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4" y="1644652"/>
            <a:ext cx="163057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5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23" name="Date_DateCustomA">
            <a:extLst>
              <a:ext uri="{FF2B5EF4-FFF2-40B4-BE49-F238E27FC236}">
                <a16:creationId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963DA0D-34AB-428B-99C6-6883D76C4C9D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CEF8E6AA-F734-4CAF-B478-F44F3A32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0B900D-FC69-44B2-860D-C883BE7404E3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FF41687-EEFF-4776-95AE-108F2D435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81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7953"/>
            <a:ext cx="325956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849" y="3145672"/>
            <a:ext cx="64867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085" y="5387953"/>
            <a:ext cx="1625812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4566" y="5387953"/>
            <a:ext cx="1628987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8046" y="5387953"/>
            <a:ext cx="1630575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3257974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1084" y="1644651"/>
            <a:ext cx="651753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71085" y="3905096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6" y="3905374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5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24" name="Date_DateCustomA">
            <a:extLst>
              <a:ext uri="{FF2B5EF4-FFF2-40B4-BE49-F238E27FC236}">
                <a16:creationId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8D7B4CC-4982-4361-AA0F-D524EDB4A7A6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4AFBF0D7-1F89-4B3E-AD2D-2E72D2147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292ECA-2F45-42E3-8776-DDA191F41BF5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F7CE98-44AC-4E02-A153-B99D5B1BE5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3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da-DK"/>
              <a:t>Kritisk tænkning i Grundskolen</a:t>
            </a:r>
            <a:endParaRPr lang="x-none" dirty="0"/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ADF0A408-E218-45FE-9321-7F241ABC64E2}" type="datetime1">
              <a:rPr lang="da-DK" smtClean="0"/>
              <a:t>25-12-2019</a:t>
            </a:fld>
            <a:endParaRPr lang="x-none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398ECA2-FD90-48BE-B0CF-A4DCAD2E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95595B-8F6F-41F6-B32A-08358302BE03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099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r>
              <a:rPr lang="da-DK"/>
              <a:t>Kritisk tænkning i Grundskolen</a:t>
            </a:r>
            <a:endParaRPr lang="x-none" dirty="0"/>
          </a:p>
        </p:txBody>
      </p:sp>
      <p:sp>
        <p:nvSpPr>
          <p:cNvPr id="12" name="Date_DateCustomA" hidden="1">
            <a:extLst>
              <a:ext uri="{FF2B5EF4-FFF2-40B4-BE49-F238E27FC236}">
                <a16:creationId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fld id="{4D4D91C7-1CCB-41AD-A3A0-5EFC1DAEAFBE}" type="datetime1">
              <a:rPr lang="da-DK" smtClean="0"/>
              <a:t>25-12-2019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37060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1945915"/>
            <a:ext cx="7330441" cy="2768684"/>
          </a:xfrm>
        </p:spPr>
        <p:txBody>
          <a:bodyPr/>
          <a:lstStyle>
            <a:lvl1pPr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2" y="5018936"/>
            <a:ext cx="7332990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805541" y="2249830"/>
            <a:ext cx="1671855" cy="282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2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2697" marR="0" indent="-25395" algn="l" defTabSz="457109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en-GB" sz="19896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B5AADF3-FFF2-45DB-B459-04B98E8D9D5D}" type="datetime1">
              <a:rPr lang="da-DK" smtClean="0"/>
              <a:t>25-12-2019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899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6653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F8FBD7A-91C3-4B80-9ED3-FC1579FB4605}" type="datetime1">
              <a:rPr lang="da-DK" smtClean="0"/>
              <a:t>25-12-2019</a:t>
            </a:fld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EE53862-4291-4EBF-94A1-D5CD89168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D113D6-7104-43B2-914B-AAFBD500AFEB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FD9E262-6CAA-45E0-A30F-25FBB5816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72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5" name="Date_DateCustomA">
            <a:extLst>
              <a:ext uri="{FF2B5EF4-FFF2-40B4-BE49-F238E27FC236}">
                <a16:creationId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232E56A-F322-4679-9CEB-FE4ACE88A6A6}" type="datetime1">
              <a:rPr lang="da-DK" smtClean="0"/>
              <a:t>25-12-2019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975EC-0998-43BD-9547-FEDF714A8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0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798617" y="452440"/>
            <a:ext cx="10590003" cy="1196444"/>
          </a:xfrm>
        </p:spPr>
        <p:txBody>
          <a:bodyPr tIns="0"/>
          <a:lstStyle>
            <a:lvl1pPr>
              <a:defRPr sz="3199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1808B17-7D73-48EF-8BED-63693AB76B0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9DE48FE9-AE24-4550-9982-77F0FE613944}" type="datetime1">
              <a:rPr lang="da-DK" smtClean="0"/>
              <a:t>25-12-2019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899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9"/>
            <a:ext cx="4886960" cy="44319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4970200"/>
            <a:ext cx="4886960" cy="365370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18" y="5332765"/>
            <a:ext cx="4886960" cy="42431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395921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727055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A883098-EC9D-45F8-BF2C-3487DF20D35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Kritisk tænkning i Grundskolen</a:t>
            </a:r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BD2B7CBC-E6AB-4921-B22F-03727F39CA9F}" type="datetime1">
              <a:rPr lang="da-DK" smtClean="0"/>
              <a:t>25-12-2019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503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415" y="1644652"/>
            <a:ext cx="5166285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0301" y="1645200"/>
            <a:ext cx="5166784" cy="4060800"/>
          </a:xfrm>
          <a:noFill/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da-DK" noProof="0" dirty="0" err="1"/>
              <a:t>Click</a:t>
            </a:r>
            <a:r>
              <a:rPr lang="da-DK" noProof="0" dirty="0"/>
              <a:t> </a:t>
            </a:r>
            <a:r>
              <a:rPr lang="da-DK" noProof="0" dirty="0" err="1"/>
              <a:t>icon</a:t>
            </a:r>
            <a:r>
              <a:rPr lang="da-DK" noProof="0" dirty="0"/>
              <a:t> to </a:t>
            </a:r>
            <a:r>
              <a:rPr lang="da-DK" noProof="0" dirty="0" err="1"/>
              <a:t>add</a:t>
            </a:r>
            <a:r>
              <a:rPr lang="da-DK" noProof="0" dirty="0"/>
              <a:t> </a:t>
            </a:r>
            <a:r>
              <a:rPr lang="da-DK" noProof="0" dirty="0" err="1"/>
              <a:t>picture</a:t>
            </a:r>
            <a:endParaRPr lang="da-DK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8BAB9EC-0FD0-436E-AC8C-97F0F41F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67891"/>
            <a:ext cx="7340602" cy="748627"/>
          </a:xfrm>
        </p:spPr>
        <p:txBody>
          <a:bodyPr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47516D-4578-468B-B8E2-FCB1DAA3784B}"/>
              </a:ext>
            </a:extLst>
          </p:cNvPr>
          <p:cNvCxnSpPr/>
          <p:nvPr userDrawn="1"/>
        </p:nvCxnSpPr>
        <p:spPr>
          <a:xfrm>
            <a:off x="798617" y="1332103"/>
            <a:ext cx="7340603" cy="0"/>
          </a:xfrm>
          <a:prstGeom prst="line">
            <a:avLst/>
          </a:prstGeom>
          <a:ln w="254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1ACE126-45D6-4ACD-B0CE-D5F1B7FC4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620" y="367722"/>
            <a:ext cx="859018" cy="6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765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85986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81578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19993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29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1530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777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6583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45288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58327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0349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301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tags" Target="../tags/tag10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ags" Target="../tags/tag1.xml"/><Relationship Id="rId33" Type="http://schemas.openxmlformats.org/officeDocument/2006/relationships/tags" Target="../tags/tag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32" Type="http://schemas.openxmlformats.org/officeDocument/2006/relationships/tags" Target="../tags/tag8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ags" Target="../tags/tag4.xml"/><Relationship Id="rId36" Type="http://schemas.openxmlformats.org/officeDocument/2006/relationships/tags" Target="../tags/tag1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ags" Target="../tags/tag7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ags" Target="../tags/tag3.xml"/><Relationship Id="rId30" Type="http://schemas.openxmlformats.org/officeDocument/2006/relationships/tags" Target="../tags/tag6.xml"/><Relationship Id="rId35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image" Target="../media/image10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41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A8E63-2C18-40BF-AD61-F26975BE0700}" type="datetimeFigureOut">
              <a:rPr lang="da-DK" smtClean="0"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A89A-1C82-4D96-85C8-15E6F6D6697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356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DE7A08C-6912-4869-927F-01927CAC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223210B-1116-487F-AFC3-4C75F2775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5C09CE-8B50-4E11-AEB5-87BD4B695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AE76-0025-4A54-87A0-D4370EB46D82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25-12-2019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82784A9-7745-436B-ABC9-98EB612A7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BFAF3F-DF65-4286-B811-246CFE64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B5711-BDDD-4202-ADA9-4955A7E168BA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539750"/>
            <a:ext cx="9259888" cy="934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8" y="1800000"/>
            <a:ext cx="11113200" cy="451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1465263" y="6451200"/>
            <a:ext cx="1270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D5DF24D-118F-4DCE-8BF9-83857A33C205}" type="datetime2">
              <a:rPr lang="da-DK" smtClean="0"/>
              <a:t>25. december 2019</a:t>
            </a:fld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17875" y="6451200"/>
            <a:ext cx="435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51200"/>
            <a:ext cx="277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l"/>
            <a:fld id="{24C8C45C-947F-4981-8B3F-4F32E973C901}" type="slidenum">
              <a:rPr lang="da-DK" smtClean="0"/>
              <a:pPr algn="l"/>
              <a:t>‹nr.›</a:t>
            </a:fld>
            <a:endParaRPr lang="da-DK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F4D82CF5-59D9-4856-8A5E-FBFAAFBD31C9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8" y="542879"/>
            <a:ext cx="1852362" cy="510160"/>
          </a:xfrm>
          <a:prstGeom prst="rect">
            <a:avLst/>
          </a:prstGeom>
        </p:spPr>
      </p:pic>
      <p:sp>
        <p:nvSpPr>
          <p:cNvPr id="48" name="[WorkArea]" descr="&lt;?xml version=&quot;1.0&quot; encoding=&quot;utf-16&quot;?&gt;&#10;&lt;GridTheme xmlns:xsd=&quot;http://www.w3.org/2001/XMLSchema&quot; xmlns:xsi=&quot;http://www.w3.org/2001/XMLSchema-instance&quot;&gt;&#10;  &lt;GuideLines /&gt;&#10;  &lt;SubGrids&gt;&#10;    &lt;SubGrid&gt;&#10;      &lt;Left&gt;42.5196838&lt;/Left&gt;&#10;      &lt;Top&gt;42.5196838&lt;/Top&gt;&#10;      &lt;Width&gt;72.91338&lt;/Width&gt;&#10;      &lt;Height&gt;454.960632&lt;/Height&gt;&#10;    &lt;/SubGrid&gt;&#10;    &lt;SubGrid&gt;&#10;      &lt;Left&gt;844.566956&lt;/Left&gt;&#10;      &lt;Top&gt;42.5196838&lt;/Top&gt;&#10;      &lt;Width&gt;72.91338&lt;/Width&gt;&#10;      &lt;Height&gt;454.960632&lt;/Height&gt;&#10;    &lt;/SubGrid&gt;&#10;    &lt;SubGrid&gt;&#10;      &lt;Left&gt;115.433067&lt;/Left&gt;&#10;      &lt;Top&gt;42.5196838&lt;/Top&gt;&#10;      &lt;Width&gt;72.91338&lt;/Width&gt;&#10;      &lt;Height&gt;454.960632&lt;/Height&gt;&#10;    &lt;/SubGrid&gt;&#10;    &lt;SubGrid&gt;&#10;      &lt;Left&gt;188.346451&lt;/Left&gt;&#10;      &lt;Top&gt;42.5196838&lt;/Top&gt;&#10;      &lt;Width&gt;72.91338&lt;/Width&gt;&#10;      &lt;Height&gt;454.960632&lt;/Height&gt;&#10;    &lt;/SubGrid&gt;&#10;    &lt;SubGrid&gt;&#10;      &lt;Left&gt;261.259857&lt;/Left&gt;&#10;      &lt;Top&gt;42.5196838&lt;/Top&gt;&#10;      &lt;Width&gt;72.91338&lt;/Width&gt;&#10;      &lt;Height&gt;454.960632&lt;/Height&gt;&#10;    &lt;/SubGrid&gt;&#10;    &lt;SubGrid&gt;&#10;      &lt;Left&gt;334.173218&lt;/Left&gt;&#10;      &lt;Top&gt;42.5196838&lt;/Top&gt;&#10;      &lt;Width&gt;72.91338&lt;/Width&gt;&#10;      &lt;Height&gt;454.960632&lt;/Height&gt;&#10;    &lt;/SubGrid&gt;&#10;    &lt;SubGrid&gt;&#10;      &lt;Left&gt;407.0866&lt;/Left&gt;&#10;      &lt;Top&gt;42.5196838&lt;/Top&gt;&#10;      &lt;Width&gt;72.91338&lt;/Width&gt;&#10;      &lt;Height&gt;454.960632&lt;/Height&gt;&#10;    &lt;/SubGrid&gt;&#10;    &lt;SubGrid&gt;&#10;      &lt;Left&gt;480&lt;/Left&gt;&#10;      &lt;Top&gt;42.5196838&lt;/Top&gt;&#10;      &lt;Width&gt;72.91338&lt;/Width&gt;&#10;      &lt;Height&gt;454.960632&lt;/Height&gt;&#10;    &lt;/SubGrid&gt;&#10;    &lt;SubGrid&gt;&#10;      &lt;Left&gt;552.9134&lt;/Left&gt;&#10;      &lt;Top&gt;42.5196838&lt;/Top&gt;&#10;      &lt;Width&gt;72.91338&lt;/Width&gt;&#10;      &lt;Height&gt;454.960632&lt;/Height&gt;&#10;    &lt;/SubGrid&gt;&#10;    &lt;SubGrid&gt;&#10;      &lt;Left&gt;625.8268&lt;/Left&gt;&#10;      &lt;Top&gt;42.5196838&lt;/Top&gt;&#10;      &lt;Width&gt;72.91338&lt;/Width&gt;&#10;      &lt;Height&gt;454.960632&lt;/Height&gt;&#10;    &lt;/SubGrid&gt;&#10;    &lt;SubGrid&gt;&#10;      &lt;Left&gt;698.7402&lt;/Left&gt;&#10;      &lt;Top&gt;42.5196838&lt;/Top&gt;&#10;      &lt;Width&gt;72.91338&lt;/Width&gt;&#10;      &lt;Height&gt;454.960632&lt;/Height&gt;&#10;    &lt;/SubGrid&gt;&#10;    &lt;SubGrid&gt;&#10;      &lt;Left&gt;771.653564&lt;/Left&gt;&#10;      &lt;Top&gt;42.5196838&lt;/Top&gt;&#10;      &lt;Width&gt;72.91338&lt;/Width&gt;&#10;      &lt;Height&gt;454.960632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&lt;/OfficeVersion&gt;&#10;&lt;/GridTheme&gt;" hidden="1">
            <a:extLst>
              <a:ext uri="{FF2B5EF4-FFF2-40B4-BE49-F238E27FC236}">
                <a16:creationId xmlns:a16="http://schemas.microsoft.com/office/drawing/2014/main" id="{A76B31BA-D75C-4E7F-8C0C-E7571815A4E6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F9C0A994-14E1-4B65-BF2E-8D31F94A8C9A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540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0A3D5CF3-4482-45C0-8C71-0B45B46988E1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10726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91A6C0AD-2321-4FAC-98D6-47B635CD631B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1466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9997466F-BE42-4D2B-A88B-8A59B0D18CC6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2392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765A479C-2EBC-4B0C-B887-9C571D0D519A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3318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2051B843-22F2-46D7-A0BD-EC58E0BFFE2D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4244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C83AE160-C72F-4AE8-933A-E591ED1F5631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170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594F49F7-0972-4D67-87A1-DFE4CBB61EB3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6096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217BAF2-A665-41EF-9B43-8AB8D46187BC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7022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1A52CB47-659A-4D1B-9DB5-6E70ADC7A6D9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7948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6726B8B-8012-4B0A-9AFD-9D2C92153168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8874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A3D8B656-0133-4298-A12F-22A206B2F9E8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9800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3025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hdr="0" ft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rabicParenR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lphaLcParenR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72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7339">
          <p15:clr>
            <a:srgbClr val="F26B43"/>
          </p15:clr>
        </p15:guide>
        <p15:guide id="3" orient="horz" pos="340">
          <p15:clr>
            <a:srgbClr val="F26B43"/>
          </p15:clr>
        </p15:guide>
        <p15:guide id="4" orient="horz" pos="3979">
          <p15:clr>
            <a:srgbClr val="F26B43"/>
          </p15:clr>
        </p15:guide>
        <p15:guide id="5" pos="923">
          <p15:clr>
            <a:srgbClr val="F26B43"/>
          </p15:clr>
        </p15:guide>
        <p15:guide id="6" pos="6756">
          <p15:clr>
            <a:srgbClr val="F26B43"/>
          </p15:clr>
        </p15:guide>
        <p15:guide id="7" pos="1506">
          <p15:clr>
            <a:srgbClr val="F26B43"/>
          </p15:clr>
        </p15:guide>
        <p15:guide id="8" pos="2090">
          <p15:clr>
            <a:srgbClr val="F26B43"/>
          </p15:clr>
        </p15:guide>
        <p15:guide id="9" pos="2673">
          <p15:clr>
            <a:srgbClr val="F26B43"/>
          </p15:clr>
        </p15:guide>
        <p15:guide id="10" pos="3256">
          <p15:clr>
            <a:srgbClr val="F26B43"/>
          </p15:clr>
        </p15:guide>
        <p15:guide id="11" pos="3840">
          <p15:clr>
            <a:srgbClr val="F26B43"/>
          </p15:clr>
        </p15:guide>
        <p15:guide id="12" pos="4423">
          <p15:clr>
            <a:srgbClr val="F26B43"/>
          </p15:clr>
        </p15:guide>
        <p15:guide id="13" pos="5006">
          <p15:clr>
            <a:srgbClr val="F26B43"/>
          </p15:clr>
        </p15:guide>
        <p15:guide id="14" pos="5589">
          <p15:clr>
            <a:srgbClr val="F26B43"/>
          </p15:clr>
        </p15:guide>
        <p15:guide id="15" pos="617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8618" y="312767"/>
            <a:ext cx="10590003" cy="74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0546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b="0" baseline="0"/>
            </a:lvl1pPr>
          </a:lstStyle>
          <a:p>
            <a:fld id="{31421AFA-3AE7-4CEA-BC9B-447859BED57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617" y="1647826"/>
            <a:ext cx="10590003" cy="405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 No bullet text 18</a:t>
            </a:r>
          </a:p>
          <a:p>
            <a:pPr lvl="4"/>
            <a:r>
              <a:rPr lang="en-GB" noProof="0" dirty="0"/>
              <a:t>5 </a:t>
            </a:r>
            <a:r>
              <a:rPr lang="en-GB" noProof="0" dirty="0" err="1"/>
              <a:t>Megaheader</a:t>
            </a:r>
            <a:r>
              <a:rPr lang="en-GB" noProof="0" dirty="0"/>
              <a:t> caps 48</a:t>
            </a:r>
          </a:p>
          <a:p>
            <a:pPr lvl="5"/>
            <a:r>
              <a:rPr lang="en-GB" noProof="0" dirty="0"/>
              <a:t>6 Header caps 18</a:t>
            </a:r>
          </a:p>
          <a:p>
            <a:pPr lvl="6"/>
            <a:r>
              <a:rPr lang="en-GB" noProof="0" dirty="0"/>
              <a:t>7 Text 18</a:t>
            </a:r>
          </a:p>
          <a:p>
            <a:pPr lvl="7"/>
            <a:r>
              <a:rPr lang="en-GB" noProof="0" dirty="0"/>
              <a:t>8 Number 16</a:t>
            </a:r>
          </a:p>
          <a:p>
            <a:pPr lvl="8"/>
            <a:r>
              <a:rPr lang="en-GB" noProof="0" dirty="0"/>
              <a:t>9 Letter 16</a:t>
            </a:r>
          </a:p>
          <a:p>
            <a:pPr lvl="8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r>
              <a:rPr lang="en-GB" dirty="0" err="1"/>
              <a:t>Kritisk</a:t>
            </a:r>
            <a:r>
              <a:rPr lang="en-GB" dirty="0"/>
              <a:t> </a:t>
            </a:r>
            <a:r>
              <a:rPr lang="en-GB" dirty="0" err="1"/>
              <a:t>tænkning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Grundskolen</a:t>
            </a:r>
            <a:endParaRPr lang="en-GB" dirty="0"/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7FC818F-0755-4F4C-A29D-4DB2367123D4}" type="datetime1">
              <a:rPr lang="da-DK" smtClean="0"/>
              <a:t>25-12-2019</a:t>
            </a:fld>
            <a:endParaRPr lang="da-D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972350" y="1633992"/>
            <a:ext cx="1797025" cy="2906915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91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</p:sldLayoutIdLst>
  <p:hf hdr="0" dt="0"/>
  <p:txStyles>
    <p:titleStyle>
      <a:lvl1pPr algn="l" defTabSz="457098" rtl="0" eaLnBrk="1" fontAlgn="base" hangingPunct="1">
        <a:spcBef>
          <a:spcPct val="0"/>
        </a:spcBef>
        <a:spcAft>
          <a:spcPct val="0"/>
        </a:spcAft>
        <a:defRPr sz="2400" b="1" kern="1200" cap="all" spc="-50" baseline="0">
          <a:solidFill>
            <a:schemeClr val="tx2"/>
          </a:solidFill>
          <a:latin typeface="Trebuchet MS" panose="020B0603020202020204" pitchFamily="34" charset="0"/>
          <a:ea typeface="Verdana" pitchFamily="34" charset="0"/>
          <a:cs typeface="Verdana" pitchFamily="34" charset="0"/>
        </a:defRPr>
      </a:lvl1pPr>
      <a:lvl2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457098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914194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371292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828388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51950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 spc="-50" baseline="0">
          <a:solidFill>
            <a:schemeClr val="tx1"/>
          </a:solidFill>
          <a:latin typeface="Trebuchet MS" panose="020B0603020202020204" pitchFamily="34" charset="0"/>
          <a:ea typeface="Verdana" pitchFamily="34" charset="0"/>
          <a:cs typeface="Verdana" pitchFamily="34" charset="0"/>
        </a:defRPr>
      </a:lvl1pPr>
      <a:lvl2pPr marL="647870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 spc="-50" baseline="0">
          <a:solidFill>
            <a:schemeClr val="tx1"/>
          </a:solidFill>
          <a:latin typeface="Trebuchet MS" panose="020B0603020202020204" pitchFamily="34" charset="0"/>
          <a:ea typeface="Verdana" pitchFamily="34" charset="0"/>
          <a:cs typeface="+mn-cs"/>
        </a:defRPr>
      </a:lvl2pPr>
      <a:lvl3pPr marL="979004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 spc="-50" baseline="0">
          <a:solidFill>
            <a:schemeClr val="tx1"/>
          </a:solidFill>
          <a:latin typeface="Trebuchet MS" panose="020B0603020202020204" pitchFamily="34" charset="0"/>
          <a:ea typeface="Verdana" pitchFamily="34" charset="0"/>
          <a:cs typeface="+mn-cs"/>
        </a:defRPr>
      </a:lvl3pPr>
      <a:lvl4pPr marL="0" indent="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1800" kern="1200" spc="-50" baseline="0">
          <a:solidFill>
            <a:schemeClr val="tx1"/>
          </a:solidFill>
          <a:latin typeface="Trebuchet MS" panose="020B0603020202020204" pitchFamily="34" charset="0"/>
          <a:ea typeface="Verdana" pitchFamily="34" charset="0"/>
          <a:cs typeface="+mn-cs"/>
        </a:defRPr>
      </a:lvl4pPr>
      <a:lvl5pPr marL="0" indent="0" algn="l" defTabSz="457098" rtl="0" eaLnBrk="1" fontAlgn="base" hangingPunct="1">
        <a:lnSpc>
          <a:spcPct val="8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4799" b="1" kern="1200" cap="all" spc="-100" baseline="0">
          <a:solidFill>
            <a:schemeClr val="tx1"/>
          </a:solidFill>
          <a:latin typeface="Trebuchet MS" panose="020B0603020202020204" pitchFamily="34" charset="0"/>
          <a:ea typeface="Verdana" pitchFamily="34" charset="0"/>
          <a:cs typeface="+mn-cs"/>
        </a:defRPr>
      </a:lvl5pPr>
      <a:lvl6pPr marL="0" indent="0" algn="l" defTabSz="457098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800" b="1" kern="1200" cap="all" spc="-50" baseline="0">
          <a:solidFill>
            <a:schemeClr val="tx2"/>
          </a:solidFill>
          <a:latin typeface="Trebuchet MS" panose="020B0603020202020204" pitchFamily="34" charset="0"/>
          <a:ea typeface="+mn-ea"/>
          <a:cs typeface="+mn-cs"/>
        </a:defRPr>
      </a:lvl6pPr>
      <a:lvl7pPr marL="0" indent="0" algn="l" defTabSz="457098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800" i="0" kern="1200" spc="-50">
          <a:solidFill>
            <a:schemeClr val="bg2"/>
          </a:solidFill>
          <a:latin typeface="Trebuchet MS" panose="020B0603020202020204" pitchFamily="34" charset="0"/>
          <a:ea typeface="+mn-ea"/>
          <a:cs typeface="+mn-cs"/>
        </a:defRPr>
      </a:lvl7pPr>
      <a:lvl8pPr marL="647870" indent="-251950" algn="l" defTabSz="457098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rabicPeriod"/>
        <a:defRPr sz="1600" kern="1200" spc="-5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8pPr>
      <a:lvl9pPr marL="647870" indent="-251950" algn="l" defTabSz="457098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lphaUcPeriod"/>
        <a:defRPr sz="1600" kern="1200" spc="-5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2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9">
          <p15:clr>
            <a:srgbClr val="F26B43"/>
          </p15:clr>
        </p15:guide>
        <p15:guide id="2" pos="7173">
          <p15:clr>
            <a:srgbClr val="F26B43"/>
          </p15:clr>
        </p15:guide>
        <p15:guide id="3" orient="horz" pos="1036">
          <p15:clr>
            <a:srgbClr val="F26B43"/>
          </p15:clr>
        </p15:guide>
        <p15:guide id="4" orient="horz" pos="3595">
          <p15:clr>
            <a:srgbClr val="F26B43"/>
          </p15:clr>
        </p15:guide>
        <p15:guide id="5" pos="6146">
          <p15:clr>
            <a:srgbClr val="F26B43"/>
          </p15:clr>
        </p15:guide>
        <p15:guide id="6" pos="5633">
          <p15:clr>
            <a:srgbClr val="F26B43"/>
          </p15:clr>
        </p15:guide>
        <p15:guide id="7" pos="5120">
          <p15:clr>
            <a:srgbClr val="F26B43"/>
          </p15:clr>
        </p15:guide>
        <p15:guide id="8" pos="4607">
          <p15:clr>
            <a:srgbClr val="F26B43"/>
          </p15:clr>
        </p15:guide>
        <p15:guide id="9" pos="4094">
          <p15:clr>
            <a:srgbClr val="F26B43"/>
          </p15:clr>
        </p15:guide>
        <p15:guide id="10" pos="3581">
          <p15:clr>
            <a:srgbClr val="F26B43"/>
          </p15:clr>
        </p15:guide>
        <p15:guide id="11" pos="3068">
          <p15:clr>
            <a:srgbClr val="F26B43"/>
          </p15:clr>
        </p15:guide>
        <p15:guide id="12" pos="2555">
          <p15:clr>
            <a:srgbClr val="F26B43"/>
          </p15:clr>
        </p15:guide>
        <p15:guide id="13" pos="2042">
          <p15:clr>
            <a:srgbClr val="F26B43"/>
          </p15:clr>
        </p15:guide>
        <p15:guide id="14" pos="1529">
          <p15:clr>
            <a:srgbClr val="F26B43"/>
          </p15:clr>
        </p15:guide>
        <p15:guide id="15" pos="1016">
          <p15:clr>
            <a:srgbClr val="F26B43"/>
          </p15:clr>
        </p15:guide>
        <p15:guide id="16" pos="50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4C63-590E-4105-AEF6-CCD3A326FDBA}" type="datetimeFigureOut">
              <a:rPr lang="da-DK" smtClean="0"/>
              <a:pPr/>
              <a:t>25-12-2019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5B34B-9499-4FE1-9012-E961AABCAF2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08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u.dk/sites/default/files/2019-10/GSK%20-%20Vejledning%20-%20Matematik.pdf" TargetMode="External"/><Relationship Id="rId2" Type="http://schemas.openxmlformats.org/officeDocument/2006/relationships/hyperlink" Target="https://emu.dk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9509" y="362130"/>
            <a:ext cx="7868055" cy="2387600"/>
          </a:xfrm>
        </p:spPr>
        <p:txBody>
          <a:bodyPr>
            <a:normAutofit/>
          </a:bodyPr>
          <a:lstStyle/>
          <a:p>
            <a:r>
              <a:rPr lang="da-DK" dirty="0">
                <a:latin typeface="Georgia" panose="02040502050405020303" pitchFamily="18" charset="0"/>
              </a:rPr>
              <a:t>Styregruppemøde</a:t>
            </a:r>
            <a:br>
              <a:rPr lang="da-DK" dirty="0">
                <a:latin typeface="Georgia" panose="02040502050405020303" pitchFamily="18" charset="0"/>
              </a:rPr>
            </a:br>
            <a:r>
              <a:rPr lang="da-DK" dirty="0">
                <a:latin typeface="Georgia" panose="02040502050405020303" pitchFamily="18" charset="0"/>
              </a:rPr>
              <a:t>Al </a:t>
            </a:r>
            <a:r>
              <a:rPr lang="da-DK" dirty="0" err="1">
                <a:latin typeface="Georgia" panose="02040502050405020303" pitchFamily="18" charset="0"/>
              </a:rPr>
              <a:t>Salahiyah</a:t>
            </a:r>
            <a:r>
              <a:rPr lang="da-DK" dirty="0">
                <a:latin typeface="Georgia" panose="02040502050405020303" pitchFamily="18" charset="0"/>
              </a:rPr>
              <a:t>-skolen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423617" y="3153340"/>
            <a:ext cx="5545895" cy="936005"/>
          </a:xfrm>
        </p:spPr>
        <p:txBody>
          <a:bodyPr>
            <a:normAutofit fontScale="55000" lnSpcReduction="20000"/>
          </a:bodyPr>
          <a:lstStyle/>
          <a:p>
            <a:r>
              <a:rPr lang="da-DK" sz="6400" dirty="0">
                <a:latin typeface="Georgia" panose="02040502050405020303" pitchFamily="18" charset="0"/>
              </a:rPr>
              <a:t>19. december 2019 kl. 13.30 – 16.00</a:t>
            </a:r>
          </a:p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466" y="3153340"/>
            <a:ext cx="4871126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179550"/>
            <a:ext cx="12186960" cy="64988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1" y="539750"/>
            <a:ext cx="10419986" cy="934890"/>
          </a:xfrm>
        </p:spPr>
        <p:txBody>
          <a:bodyPr/>
          <a:lstStyle/>
          <a:p>
            <a:r>
              <a:rPr lang="da-DK" sz="4400" b="1" dirty="0">
                <a:solidFill>
                  <a:schemeClr val="bg1"/>
                </a:solidFill>
              </a:rPr>
              <a:t>Kritisk tænkning –  de næste skridt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A9FE-7243-42BC-A71C-38DE25DCBAEC}" type="datetime2">
              <a:rPr lang="da-DK" noProof="0" smtClean="0"/>
              <a:t>25. december 2019</a:t>
            </a:fld>
            <a:endParaRPr lang="da-DK" noProof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indhold 8"/>
          <p:cNvSpPr txBox="1">
            <a:spLocks noGrp="1"/>
          </p:cNvSpPr>
          <p:nvPr>
            <p:ph idx="1"/>
          </p:nvPr>
        </p:nvSpPr>
        <p:spPr>
          <a:xfrm>
            <a:off x="539748" y="1800000"/>
            <a:ext cx="8408309" cy="243143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a-DK" sz="3200" b="1" dirty="0">
                <a:latin typeface="+mj-lt"/>
              </a:rPr>
              <a:t>Tre trin til forandring</a:t>
            </a:r>
          </a:p>
          <a:p>
            <a:r>
              <a:rPr lang="da-DK" sz="3200" dirty="0">
                <a:latin typeface="+mj-lt"/>
              </a:rPr>
              <a:t>Opnå ny indsigt (Aha)</a:t>
            </a:r>
          </a:p>
          <a:p>
            <a:r>
              <a:rPr lang="da-DK" sz="3200" dirty="0">
                <a:latin typeface="+mj-lt"/>
              </a:rPr>
              <a:t>Afprøve nye kompetencer (</a:t>
            </a:r>
            <a:r>
              <a:rPr lang="da-DK" sz="3200" dirty="0" err="1">
                <a:latin typeface="+mj-lt"/>
              </a:rPr>
              <a:t>øvebane</a:t>
            </a:r>
            <a:r>
              <a:rPr lang="da-DK" sz="3200" dirty="0">
                <a:latin typeface="+mj-lt"/>
              </a:rPr>
              <a:t>)</a:t>
            </a:r>
          </a:p>
          <a:p>
            <a:r>
              <a:rPr lang="da-DK" sz="3200" dirty="0">
                <a:latin typeface="+mj-lt"/>
              </a:rPr>
              <a:t>Ny praksis (en del af dagligdagen)</a:t>
            </a:r>
          </a:p>
        </p:txBody>
      </p:sp>
    </p:spTree>
    <p:extLst>
      <p:ext uri="{BB962C8B-B14F-4D97-AF65-F5344CB8AC3E}">
        <p14:creationId xmlns:p14="http://schemas.microsoft.com/office/powerpoint/2010/main" val="280885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Kritisk tænkning – vejledninger til fagene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I fagenes undervisningsvejledninger er der vejledninger til, hvordan man kan arbejde med kritisk tænkning i det enkelte fag.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Det findes ofte i kapitel 5 eller 6 - søg på ‘kritisk tænkning’ i vejledningen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>
                <a:hlinkClick r:id="rId2"/>
              </a:rPr>
              <a:t>www.emu.dk 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Gå ind på ‘grundskole’ og vælg dernæst dit fag. Gå så ind under ‘læseplaner og vejledninger’. Her finder du vejledningerne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Eksempel:</a:t>
            </a:r>
            <a:br>
              <a:rPr lang="da-DK" dirty="0"/>
            </a:br>
            <a:r>
              <a:rPr lang="da-DK" dirty="0">
                <a:hlinkClick r:id="rId3"/>
              </a:rPr>
              <a:t>https://emu.dk/sites/default/files/2019-10/GSK%20-%20Vejledning%20-%20Matematik.pdf 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131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B7E828C-BA20-434B-898E-E56CFB2A3F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06880" y="6280546"/>
            <a:ext cx="479827" cy="155575"/>
          </a:xfrm>
        </p:spPr>
        <p:txBody>
          <a:bodyPr/>
          <a:lstStyle/>
          <a:p>
            <a:pPr marL="0" marR="0" lvl="0" indent="0" algn="r" defTabSz="457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31421AFA-3AE7-4CEA-BC9B-447859BED57B}" type="slidenum">
              <a:rPr kumimoji="0" lang="en-GB" sz="800" b="0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itchFamily="34" charset="0"/>
                <a:cs typeface="+mn-cs"/>
              </a:rPr>
              <a:pPr marL="0" marR="0" lvl="0" indent="0" algn="r" defTabSz="4570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12</a:t>
            </a:fld>
            <a:endParaRPr kumimoji="0" lang="en-GB" sz="8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itchFamily="34" charset="0"/>
              <a:cs typeface="+mn-cs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B16DD1E-2D17-4DEB-963A-EEE6E61B0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8931" y="6280502"/>
            <a:ext cx="8141991" cy="155620"/>
          </a:xfrm>
        </p:spPr>
        <p:txBody>
          <a:bodyPr/>
          <a:lstStyle/>
          <a:p>
            <a:pPr marL="0" marR="0" lvl="0" indent="0" algn="r" defTabSz="457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da-DK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itchFamily="34" charset="0"/>
                <a:cs typeface="+mn-cs"/>
              </a:rPr>
              <a:t>Kritisk tænkning i Grundskolen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D2713-D02A-4860-A375-36E89749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DE Fem kerneelementer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C0B43-CA1E-49E0-BC21-7D0B8C255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13" y="1590306"/>
            <a:ext cx="8284039" cy="4945614"/>
          </a:xfrm>
        </p:spPr>
        <p:txBody>
          <a:bodyPr numCol="2" spcCol="720000"/>
          <a:lstStyle/>
          <a:p>
            <a:pPr marL="0" indent="0">
              <a:buNone/>
            </a:pPr>
            <a:r>
              <a:rPr lang="da-DK" dirty="0"/>
              <a:t>Hvad virker ifølge forskningen, når børns kritiske tænkning skal udvikles gennem den almene praksis?</a:t>
            </a:r>
          </a:p>
          <a:p>
            <a:pPr marL="342831" indent="-342831">
              <a:buFont typeface="+mj-lt"/>
              <a:buAutoNum type="arabicPeriod"/>
            </a:pPr>
            <a:r>
              <a:rPr lang="da-DK" b="1" dirty="0"/>
              <a:t>Stilladsering af børnenes kritiske tænkning</a:t>
            </a:r>
          </a:p>
          <a:p>
            <a:pPr marL="342831" indent="-342831">
              <a:buFont typeface="+mj-lt"/>
              <a:buAutoNum type="arabicPeriod"/>
            </a:pPr>
            <a:r>
              <a:rPr lang="da-DK" b="1" dirty="0"/>
              <a:t>Dialog, interaktion og udveksling af perspektiver</a:t>
            </a:r>
          </a:p>
          <a:p>
            <a:pPr marL="342831" indent="-342831">
              <a:buFont typeface="+mj-lt"/>
              <a:buAutoNum type="arabicPeriod"/>
            </a:pPr>
            <a:r>
              <a:rPr lang="da-DK" b="1" dirty="0"/>
              <a:t>Inddragelse af emner, situationer og fænomener fra naturen og lokalmiljøet i leg, rutiner og aktiviteter</a:t>
            </a:r>
          </a:p>
          <a:p>
            <a:pPr marL="342831" indent="-342831">
              <a:buFont typeface="+mj-lt"/>
              <a:buAutoNum type="arabicPeriod"/>
            </a:pPr>
            <a:r>
              <a:rPr lang="da-DK" b="1" dirty="0"/>
              <a:t>Visuel kunst og kultur</a:t>
            </a:r>
          </a:p>
          <a:p>
            <a:pPr marL="342831" indent="-342831">
              <a:buFont typeface="+mj-lt"/>
              <a:buAutoNum type="arabicPeriod"/>
            </a:pPr>
            <a:r>
              <a:rPr lang="da-DK" b="1" dirty="0"/>
              <a:t>Kildekritik og informationssøgning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Ingen af kerneelementerne kan stå alene; de virker i samspil og beriger hinanden. Derfor må skolen som helhed udvikle en praksis, som trækker på flere kerneelementer.</a:t>
            </a:r>
          </a:p>
          <a:p>
            <a:pPr marL="0" indent="0">
              <a:buNone/>
            </a:pPr>
            <a:r>
              <a:rPr lang="da-DK" dirty="0"/>
              <a:t>I forskningen ses stilladsering samt dialog, interaktion og udveksling af perspektiver ofte i samspil med hinanden eller et af de øvrige kernelementer. </a:t>
            </a:r>
          </a:p>
          <a:p>
            <a:pPr marL="0" indent="0">
              <a:buNone/>
            </a:pPr>
            <a:r>
              <a:rPr lang="da-DK" dirty="0"/>
              <a:t>Ikke alle kerneelementer er afprøvet i dagtilbud – er de mulige at integrere i den pædagogiske praksis i dagtilbud?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Star: 16 Points 3">
            <a:extLst>
              <a:ext uri="{FF2B5EF4-FFF2-40B4-BE49-F238E27FC236}">
                <a16:creationId xmlns:a16="http://schemas.microsoft.com/office/drawing/2014/main" id="{FD1D8610-4399-4807-A1A6-A7DFF27AF2D1}"/>
              </a:ext>
            </a:extLst>
          </p:cNvPr>
          <p:cNvSpPr/>
          <p:nvPr/>
        </p:nvSpPr>
        <p:spPr>
          <a:xfrm>
            <a:off x="8841918" y="3960750"/>
            <a:ext cx="4129923" cy="3916293"/>
          </a:xfrm>
          <a:prstGeom prst="star16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5992" tIns="35992" rIns="35992" bIns="35992" rtlCol="0" anchor="ctr"/>
          <a:lstStyle/>
          <a:p>
            <a:pPr marL="0" marR="0" lvl="0" indent="0" algn="ctr" defTabSz="4570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da-DK" sz="1200" b="0" i="0" u="none" strike="noStrike" kern="1200" cap="none" spc="-50" normalizeH="0" baseline="0" noProof="0" dirty="0">
                <a:ln>
                  <a:noFill/>
                </a:ln>
                <a:solidFill>
                  <a:srgbClr val="B58B8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Et kerneelement er en betegnelse for et delelement i en indsats, som er afgørende for at igangsætte den ønskede udvikling og dermed skabe positive resultater for børnene.</a:t>
            </a:r>
          </a:p>
        </p:txBody>
      </p:sp>
    </p:spTree>
    <p:extLst>
      <p:ext uri="{BB962C8B-B14F-4D97-AF65-F5344CB8AC3E}">
        <p14:creationId xmlns:p14="http://schemas.microsoft.com/office/powerpoint/2010/main" val="42612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Skabe </a:t>
            </a:r>
            <a:r>
              <a:rPr lang="da-DK" dirty="0" err="1"/>
              <a:t>øvebaner</a:t>
            </a:r>
            <a:r>
              <a:rPr lang="da-DK" dirty="0"/>
              <a:t> med jeres edderkoppemodeller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+mj-lt"/>
              </a:rPr>
              <a:t>Hvilke(t) områder, vil du gerne udvikle dig selv/dit team på?</a:t>
            </a:r>
          </a:p>
          <a:p>
            <a:endParaRPr lang="da-DK" dirty="0">
              <a:latin typeface="+mj-lt"/>
            </a:endParaRPr>
          </a:p>
          <a:p>
            <a:r>
              <a:rPr lang="da-DK" dirty="0">
                <a:latin typeface="+mj-lt"/>
              </a:rPr>
              <a:t>Hvad skulle du/I begynde at gøre for at flytte jer f.eks. 2 numre op ad skalaen på de valgte områder?</a:t>
            </a:r>
          </a:p>
          <a:p>
            <a:endParaRPr lang="da-DK" dirty="0">
              <a:latin typeface="+mj-lt"/>
            </a:endParaRPr>
          </a:p>
          <a:p>
            <a:r>
              <a:rPr lang="da-DK" dirty="0">
                <a:latin typeface="+mj-lt"/>
              </a:rPr>
              <a:t>Hvad kræver det?</a:t>
            </a:r>
          </a:p>
          <a:p>
            <a:r>
              <a:rPr lang="da-DK" dirty="0">
                <a:latin typeface="+mj-lt"/>
              </a:rPr>
              <a:t>Hvilke beslutninger skal træffes?</a:t>
            </a:r>
          </a:p>
          <a:p>
            <a:r>
              <a:rPr lang="da-DK" dirty="0">
                <a:latin typeface="+mj-lt"/>
              </a:rPr>
              <a:t>Har du brug du viden/inspiration</a:t>
            </a:r>
          </a:p>
          <a:p>
            <a:r>
              <a:rPr lang="da-DK" dirty="0">
                <a:latin typeface="+mj-lt"/>
              </a:rPr>
              <a:t>Hvornår vil du gøre det?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A9FE-7243-42BC-A71C-38DE25DCBAEC}" type="datetime2">
              <a:rPr lang="da-DK" noProof="0" smtClean="0"/>
              <a:t>25. december 2019</a:t>
            </a:fld>
            <a:endParaRPr lang="da-DK" noProof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004546" y="2042936"/>
            <a:ext cx="5464175" cy="307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0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0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4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8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65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program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421AFA-3AE7-4CEA-BC9B-447859BED57B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Billed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3841" y="1364973"/>
            <a:ext cx="6808159" cy="5375042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678600" y="1790336"/>
            <a:ext cx="4705241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latin typeface="+mj-lt"/>
              </a:rPr>
              <a:t>1) Status på forløbet</a:t>
            </a:r>
          </a:p>
          <a:p>
            <a:endParaRPr lang="da-DK" sz="2000" b="1" dirty="0">
              <a:latin typeface="+mj-lt"/>
            </a:endParaRPr>
          </a:p>
          <a:p>
            <a:r>
              <a:rPr lang="da-DK" sz="2000" b="1" dirty="0">
                <a:latin typeface="+mj-lt"/>
              </a:rPr>
              <a:t>2) Forandringsplanen – slå de endelige søm i</a:t>
            </a:r>
          </a:p>
          <a:p>
            <a:endParaRPr lang="da-DK" sz="2000" b="1" dirty="0">
              <a:latin typeface="+mj-lt"/>
            </a:endParaRPr>
          </a:p>
          <a:p>
            <a:r>
              <a:rPr lang="da-DK" sz="2000" b="1" dirty="0">
                <a:latin typeface="+mj-lt"/>
              </a:rPr>
              <a:t>3) Tidsplan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>
                <a:latin typeface="+mj-lt"/>
              </a:rPr>
              <a:t>Fokus på konkrete aktiviteter i foråret</a:t>
            </a:r>
          </a:p>
          <a:p>
            <a:r>
              <a:rPr lang="da-DK" sz="2000" dirty="0">
                <a:latin typeface="+mj-lt"/>
              </a:rPr>
              <a:t>Hvor spiller Liselotte og jeg bedst ind?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b="1" dirty="0">
                <a:latin typeface="+mj-lt"/>
              </a:rPr>
              <a:t>4) Drøfte hvordan I kan arbejde videre med kritisk tænkning ud i undervisningen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>
                <a:latin typeface="+mj-lt"/>
              </a:rPr>
              <a:t>Ud og lave små </a:t>
            </a:r>
            <a:r>
              <a:rPr lang="da-DK" sz="2000" dirty="0" err="1">
                <a:latin typeface="+mj-lt"/>
              </a:rPr>
              <a:t>øvebaner</a:t>
            </a:r>
            <a:r>
              <a:rPr lang="da-DK" sz="2000" dirty="0">
                <a:latin typeface="+mj-lt"/>
              </a:rPr>
              <a:t>/eksperimenter</a:t>
            </a:r>
            <a:r>
              <a:rPr lang="da-DK" sz="28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068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" panose="02040502050405020303" pitchFamily="18" charset="0"/>
              </a:rPr>
              <a:t>Overblik over forløbet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b="1" dirty="0">
                <a:solidFill>
                  <a:srgbClr val="002060"/>
                </a:solidFill>
                <a:latin typeface="Georgia" panose="02040502050405020303" pitchFamily="18" charset="0"/>
              </a:rPr>
              <a:t>2. halvår 2019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Styregruppe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Jeres vision og mål 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Forandringsplanen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Konference om forældresamarbejde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Introduktion til arbejdet med at styrke børn og unges kritiske tænkning i skolen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da-DK" b="1" dirty="0">
                <a:solidFill>
                  <a:srgbClr val="002060"/>
                </a:solidFill>
                <a:latin typeface="Georgia" panose="02040502050405020303" pitchFamily="18" charset="0"/>
              </a:rPr>
              <a:t>halvår  2020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Igangsætte aktiviteter/indsatser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Afprøve nye ting i undervisningen</a:t>
            </a: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Sparring fra </a:t>
            </a:r>
            <a:r>
              <a:rPr lang="da-DK" dirty="0" err="1">
                <a:latin typeface="Georgia" panose="02040502050405020303" pitchFamily="18" charset="0"/>
              </a:rPr>
              <a:t>læringkonsulenter</a:t>
            </a: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da-DK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dirty="0">
                <a:latin typeface="Georgia" panose="02040502050405020303" pitchFamily="18" charset="0"/>
              </a:rPr>
              <a:t>Deltage på afslutningskonference </a:t>
            </a:r>
          </a:p>
        </p:txBody>
      </p:sp>
      <p:cxnSp>
        <p:nvCxnSpPr>
          <p:cNvPr id="6" name="Lige forbindelse 5"/>
          <p:cNvCxnSpPr/>
          <p:nvPr/>
        </p:nvCxnSpPr>
        <p:spPr>
          <a:xfrm flipH="1">
            <a:off x="6008649" y="1825625"/>
            <a:ext cx="11151" cy="43513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4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5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BFFD2EC3-5673-4712-9C5E-6036FC477001}"/>
              </a:ext>
            </a:extLst>
          </p:cNvPr>
          <p:cNvSpPr txBox="1"/>
          <p:nvPr/>
        </p:nvSpPr>
        <p:spPr>
          <a:xfrm>
            <a:off x="1899112" y="2834812"/>
            <a:ext cx="42484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solidFill>
                  <a:prstClr val="black"/>
                </a:solidFill>
                <a:latin typeface="Calibri"/>
              </a:rPr>
              <a:t>Forandringsplanen</a:t>
            </a:r>
            <a:endParaRPr lang="da-DK" sz="4000" dirty="0">
              <a:solidFill>
                <a:prstClr val="black"/>
              </a:solidFill>
              <a:latin typeface="Calibri"/>
            </a:endParaRPr>
          </a:p>
          <a:p>
            <a:endParaRPr lang="da-DK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00" y="1378038"/>
            <a:ext cx="4883319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16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graphicFrame>
        <p:nvGraphicFramePr>
          <p:cNvPr id="9" name="Pladsholder til indhold 8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099472748"/>
              </p:ext>
            </p:extLst>
          </p:nvPr>
        </p:nvGraphicFramePr>
        <p:xfrm>
          <a:off x="539751" y="360576"/>
          <a:ext cx="11106381" cy="6992830"/>
        </p:xfrm>
        <a:graphic>
          <a:graphicData uri="http://schemas.openxmlformats.org/drawingml/2006/table">
            <a:tbl>
              <a:tblPr/>
              <a:tblGrid>
                <a:gridCol w="2504901">
                  <a:extLst>
                    <a:ext uri="{9D8B030D-6E8A-4147-A177-3AD203B41FA5}">
                      <a16:colId xmlns:a16="http://schemas.microsoft.com/office/drawing/2014/main" val="2794826512"/>
                    </a:ext>
                  </a:extLst>
                </a:gridCol>
                <a:gridCol w="2333683">
                  <a:extLst>
                    <a:ext uri="{9D8B030D-6E8A-4147-A177-3AD203B41FA5}">
                      <a16:colId xmlns:a16="http://schemas.microsoft.com/office/drawing/2014/main" val="3734418988"/>
                    </a:ext>
                  </a:extLst>
                </a:gridCol>
                <a:gridCol w="2252749">
                  <a:extLst>
                    <a:ext uri="{9D8B030D-6E8A-4147-A177-3AD203B41FA5}">
                      <a16:colId xmlns:a16="http://schemas.microsoft.com/office/drawing/2014/main" val="2927557610"/>
                    </a:ext>
                  </a:extLst>
                </a:gridCol>
                <a:gridCol w="2019992">
                  <a:extLst>
                    <a:ext uri="{9D8B030D-6E8A-4147-A177-3AD203B41FA5}">
                      <a16:colId xmlns:a16="http://schemas.microsoft.com/office/drawing/2014/main" val="1024950247"/>
                    </a:ext>
                  </a:extLst>
                </a:gridCol>
                <a:gridCol w="1995056">
                  <a:extLst>
                    <a:ext uri="{9D8B030D-6E8A-4147-A177-3AD203B41FA5}">
                      <a16:colId xmlns:a16="http://schemas.microsoft.com/office/drawing/2014/main" val="3964837058"/>
                    </a:ext>
                  </a:extLst>
                </a:gridCol>
              </a:tblGrid>
              <a:tr h="28168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Indsatser/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Aktiviteter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Delmål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Tegn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Mål 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(2 år)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Langsigtet mål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(3</a:t>
                      </a:r>
                      <a:r>
                        <a:rPr lang="da-DK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år)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186855"/>
                  </a:ext>
                </a:extLst>
              </a:tr>
              <a:tr h="1903098"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får øget viden om demokrati og medborgerskab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besøger/får besøg af demokratiske institutioner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Deltagelse i kulturuge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Deltage i “festival for fremtiden” (om verdensmålene)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Emneuge med fokus på trivsel/adfærd/sprog mm:</a:t>
                      </a:r>
                      <a:r>
                        <a:rPr lang="da-DK" sz="9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Animationer, tegneserier, videoer, skuespil, musik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Fælles sprog om dialog, demokrati, medborgerskab og kritisk tænkning</a:t>
                      </a: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hos personalet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Åbenhed, dialog og diskussion i undervisningen og</a:t>
                      </a:r>
                      <a:r>
                        <a:rPr lang="da-DK" sz="105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aktiviteter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om samfundets diskurser hos</a:t>
                      </a:r>
                      <a:r>
                        <a:rPr lang="da-DK" sz="105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personale og børn</a:t>
                      </a: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105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Børnene har kompetencer til at gå i dialog og føler sig trygge ved at gøre det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Børnene</a:t>
                      </a:r>
                      <a:r>
                        <a:rPr lang="da-DK" sz="105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 viden og adfærd i forhold til andre kulturer og religioner er 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styrket gennem fag</a:t>
                      </a:r>
                      <a:r>
                        <a:rPr lang="da-DK" sz="105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aktiviteter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går i dialog om kontroversielle emner og medinddrager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(og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imellem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 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Vores børn respekterer hinanden, lytter og går i dialog med hinanden og andre på tværs af forskelligheder og køn 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Børnene løser i højere grad uoverensstemmelser ved hjælp af dialog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Vores </a:t>
                      </a: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 går i dialog og</a:t>
                      </a: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er aktivt deltagende i diskussioner og i </a:t>
                      </a: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aktiviteter/undervisning</a:t>
                      </a: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Skole og børnehave har et integreret samarbejde med forældre om børnenes dannelse og medborgerskab, hvor kritisk tænkning er i konstant fokus i skolens og børnehavens aktiviteter </a:t>
                      </a: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41320"/>
                  </a:ext>
                </a:extLst>
              </a:tr>
              <a:tr h="2110741"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Oplæg og øvelser i kritisk tænkning for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børn, herunder at inv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itere oplæg og materialer udefra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Net-etikette-forløb (om etik på nettet; målrettet mellemtrins- og udskolingselever) 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Oplæg for de ældste klasser om adfærd på nettet (Samarbejde ml. Trygfonden og politiet)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-127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Flere sociale arrangementer - også ud af huset arrangementer, f.eks. besøge Odense arrest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har kompetencer i kritisk tænkning 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Opnå brug af – og fællesskab om – kritisk tænkning </a:t>
                      </a: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</a:t>
                      </a: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imellem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går i dialog og arbejder med kritisk tænkning som en integreret del af </a:t>
                      </a: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aktiviteter/undervisning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Børnene bringer emner på banen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som de undrer sig over – herunder emner fra diverse medier</a:t>
                      </a: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Børnene opnår en højere grad af indre styring</a:t>
                      </a:r>
                      <a:r>
                        <a:rPr lang="da-DK" sz="9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selverkendelse</a:t>
                      </a: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9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Vores børn venter på, at det bliver deres tur, fx rækker de hånden op og de står i kø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Vores </a:t>
                      </a: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børn</a:t>
                      </a: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har kompetencer i kritisk tænkning og agerer som kritisk tænkende individer 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(herunder</a:t>
                      </a:r>
                      <a:r>
                        <a:rPr lang="da-DK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forholder de sig kritisk i forhold til sociale medier)</a:t>
                      </a: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913157"/>
                  </a:ext>
                </a:extLst>
              </a:tr>
              <a:tr h="1563589">
                <a:tc>
                  <a:txBody>
                    <a:bodyPr/>
                    <a:lstStyle/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“Meningslektier”, hvor børn og forældre i samarbejde skal reflektere over nogle emner/problemstillinger, der efterfølgende skal arbejdes med i klasserne</a:t>
                      </a: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Konference om forældresamarbejde</a:t>
                      </a: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Opnå fællesskab med HC.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Andersen Skolen, </a:t>
                      </a: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Abildgårdskolen og Odense </a:t>
                      </a:r>
                      <a:r>
                        <a:rPr lang="da-DK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Privatskole</a:t>
                      </a:r>
                    </a:p>
                    <a:p>
                      <a:pPr marL="0" marR="0" lvl="0" indent="-63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27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Skolens og børnehavens </a:t>
                      </a:r>
                      <a:r>
                        <a:rPr lang="da-DK" sz="105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arbejde med kritisk tænkning er synligt for forældrene via information og dialog</a:t>
                      </a:r>
                      <a:endParaRPr lang="da-DK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-127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</a:t>
                      </a: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har kompetencer til dialog med forældre og der en gensidighed i dialogen med forældrene</a:t>
                      </a: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Personale tænker forældres aktive rolle ind i skole-hjem-</a:t>
                      </a: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samarbejdet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da-D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Forældre støtter skolens og børnehavens arbejde med kritisk tænkning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indent="-63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da-DK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293" marR="21293" marT="39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007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21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48" y="581313"/>
            <a:ext cx="9259888" cy="934890"/>
          </a:xfrm>
        </p:spPr>
        <p:txBody>
          <a:bodyPr/>
          <a:lstStyle/>
          <a:p>
            <a:r>
              <a:rPr lang="da-DK" b="1" dirty="0"/>
              <a:t>Proces – første del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748" y="1407546"/>
            <a:ext cx="4241258" cy="4709219"/>
          </a:xfrm>
        </p:spPr>
        <p:txBody>
          <a:bodyPr/>
          <a:lstStyle/>
          <a:p>
            <a:pPr marL="0" indent="0">
              <a:buNone/>
            </a:pPr>
            <a:r>
              <a:rPr lang="da-DK" sz="2800" dirty="0">
                <a:latin typeface="+mj-lt"/>
              </a:rPr>
              <a:t>Vi arbejder enkeltvis med relationen mellem de tre mål og deres delmål. Vi gennemgår dem og finpudser (20 min)</a:t>
            </a:r>
          </a:p>
          <a:p>
            <a:pPr marL="0" indent="0">
              <a:buNone/>
            </a:pPr>
            <a:endParaRPr lang="da-DK" sz="2800" dirty="0">
              <a:latin typeface="+mj-lt"/>
            </a:endParaRPr>
          </a:p>
          <a:p>
            <a:pPr marL="0" indent="0">
              <a:buNone/>
            </a:pPr>
            <a:r>
              <a:rPr lang="da-DK" sz="2800" dirty="0">
                <a:latin typeface="+mj-lt"/>
              </a:rPr>
              <a:t>Liselotte og jeg stiller spørgsmål og giver sparring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A9FE-7243-42BC-A71C-38DE25DCBAEC}" type="datetime2">
              <a:rPr lang="da-DK" noProof="0" smtClean="0"/>
              <a:t>25. december 2019</a:t>
            </a:fld>
            <a:endParaRPr lang="da-DK" noProof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0" name="Tekstfelt 9"/>
          <p:cNvSpPr txBox="1"/>
          <p:nvPr/>
        </p:nvSpPr>
        <p:spPr>
          <a:xfrm>
            <a:off x="5639955" y="1516203"/>
            <a:ext cx="5781907" cy="30635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indent="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lt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lt1"/>
                </a:solidFill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2000" b="1">
                <a:solidFill>
                  <a:schemeClr val="lt1"/>
                </a:solidFill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2000">
                <a:solidFill>
                  <a:schemeClr val="lt1"/>
                </a:solidFill>
              </a:defRPr>
            </a:lvl5pPr>
            <a:lvl6pPr marL="180000" indent="-180000">
              <a:lnSpc>
                <a:spcPct val="100000"/>
              </a:lnSpc>
              <a:spcBef>
                <a:spcPts val="600"/>
              </a:spcBef>
              <a:buFont typeface="+mj-lt"/>
              <a:buAutoNum type="arabicParenR"/>
              <a:defRPr sz="1000">
                <a:solidFill>
                  <a:schemeClr val="lt1"/>
                </a:solidFill>
              </a:defRPr>
            </a:lvl6pPr>
            <a:lvl7pPr marL="228600" indent="-2286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000" baseline="0">
                <a:solidFill>
                  <a:schemeClr val="lt1"/>
                </a:solidFill>
              </a:defRPr>
            </a:lvl7pPr>
            <a:lvl8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>
                <a:solidFill>
                  <a:schemeClr val="lt1"/>
                </a:solidFill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7200" baseline="0">
                <a:solidFill>
                  <a:schemeClr val="lt1"/>
                </a:solidFill>
              </a:defRPr>
            </a:lvl9pPr>
          </a:lstStyle>
          <a:p>
            <a:endParaRPr lang="da-DK" b="1" dirty="0"/>
          </a:p>
          <a:p>
            <a:r>
              <a:rPr lang="da-DK" sz="2400" b="1" dirty="0"/>
              <a:t>Relation mellem delmål og langsigtede mål</a:t>
            </a:r>
            <a:br>
              <a:rPr lang="da-DK" sz="2400" b="1" dirty="0"/>
            </a:br>
            <a:endParaRPr lang="da-DK" sz="2400" dirty="0"/>
          </a:p>
          <a:p>
            <a:r>
              <a:rPr lang="da-DK" sz="2400" dirty="0"/>
              <a:t>Er der en rød tråd (så at…)?</a:t>
            </a:r>
          </a:p>
          <a:p>
            <a:r>
              <a:rPr lang="da-DK" sz="2400" dirty="0"/>
              <a:t>Mangler der noget?</a:t>
            </a:r>
          </a:p>
          <a:p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203157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røde tråd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8800" dirty="0"/>
              <a:t>Så at….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Kombinationstegning 3"/>
          <p:cNvSpPr/>
          <p:nvPr/>
        </p:nvSpPr>
        <p:spPr>
          <a:xfrm>
            <a:off x="4058194" y="444033"/>
            <a:ext cx="7210698" cy="3962420"/>
          </a:xfrm>
          <a:custGeom>
            <a:avLst/>
            <a:gdLst>
              <a:gd name="connsiteX0" fmla="*/ 0 w 7210698"/>
              <a:gd name="connsiteY0" fmla="*/ 3962420 h 3962420"/>
              <a:gd name="connsiteX1" fmla="*/ 34835 w 7210698"/>
              <a:gd name="connsiteY1" fmla="*/ 3831792 h 3962420"/>
              <a:gd name="connsiteX2" fmla="*/ 95795 w 7210698"/>
              <a:gd name="connsiteY2" fmla="*/ 3727289 h 3962420"/>
              <a:gd name="connsiteX3" fmla="*/ 121920 w 7210698"/>
              <a:gd name="connsiteY3" fmla="*/ 3692455 h 3962420"/>
              <a:gd name="connsiteX4" fmla="*/ 139338 w 7210698"/>
              <a:gd name="connsiteY4" fmla="*/ 3666329 h 3962420"/>
              <a:gd name="connsiteX5" fmla="*/ 174172 w 7210698"/>
              <a:gd name="connsiteY5" fmla="*/ 3640203 h 3962420"/>
              <a:gd name="connsiteX6" fmla="*/ 235132 w 7210698"/>
              <a:gd name="connsiteY6" fmla="*/ 3596660 h 3962420"/>
              <a:gd name="connsiteX7" fmla="*/ 365760 w 7210698"/>
              <a:gd name="connsiteY7" fmla="*/ 3466032 h 3962420"/>
              <a:gd name="connsiteX8" fmla="*/ 478972 w 7210698"/>
              <a:gd name="connsiteY8" fmla="*/ 3335403 h 3962420"/>
              <a:gd name="connsiteX9" fmla="*/ 844732 w 7210698"/>
              <a:gd name="connsiteY9" fmla="*/ 3065438 h 3962420"/>
              <a:gd name="connsiteX10" fmla="*/ 957943 w 7210698"/>
              <a:gd name="connsiteY10" fmla="*/ 3030603 h 3962420"/>
              <a:gd name="connsiteX11" fmla="*/ 1280160 w 7210698"/>
              <a:gd name="connsiteY11" fmla="*/ 2987060 h 3962420"/>
              <a:gd name="connsiteX12" fmla="*/ 1793966 w 7210698"/>
              <a:gd name="connsiteY12" fmla="*/ 3013186 h 3962420"/>
              <a:gd name="connsiteX13" fmla="*/ 1837509 w 7210698"/>
              <a:gd name="connsiteY13" fmla="*/ 3030603 h 3962420"/>
              <a:gd name="connsiteX14" fmla="*/ 1942012 w 7210698"/>
              <a:gd name="connsiteY14" fmla="*/ 3056729 h 3962420"/>
              <a:gd name="connsiteX15" fmla="*/ 2264229 w 7210698"/>
              <a:gd name="connsiteY15" fmla="*/ 3152523 h 3962420"/>
              <a:gd name="connsiteX16" fmla="*/ 2325189 w 7210698"/>
              <a:gd name="connsiteY16" fmla="*/ 3196066 h 3962420"/>
              <a:gd name="connsiteX17" fmla="*/ 2360023 w 7210698"/>
              <a:gd name="connsiteY17" fmla="*/ 3230900 h 3962420"/>
              <a:gd name="connsiteX18" fmla="*/ 2386149 w 7210698"/>
              <a:gd name="connsiteY18" fmla="*/ 3239609 h 3962420"/>
              <a:gd name="connsiteX19" fmla="*/ 2412275 w 7210698"/>
              <a:gd name="connsiteY19" fmla="*/ 3257026 h 3962420"/>
              <a:gd name="connsiteX20" fmla="*/ 2603863 w 7210698"/>
              <a:gd name="connsiteY20" fmla="*/ 3265735 h 3962420"/>
              <a:gd name="connsiteX21" fmla="*/ 2682240 w 7210698"/>
              <a:gd name="connsiteY21" fmla="*/ 3248318 h 3962420"/>
              <a:gd name="connsiteX22" fmla="*/ 2717075 w 7210698"/>
              <a:gd name="connsiteY22" fmla="*/ 3230900 h 3962420"/>
              <a:gd name="connsiteX23" fmla="*/ 2778035 w 7210698"/>
              <a:gd name="connsiteY23" fmla="*/ 3204775 h 3962420"/>
              <a:gd name="connsiteX24" fmla="*/ 2838995 w 7210698"/>
              <a:gd name="connsiteY24" fmla="*/ 3178649 h 3962420"/>
              <a:gd name="connsiteX25" fmla="*/ 2934789 w 7210698"/>
              <a:gd name="connsiteY25" fmla="*/ 3108980 h 3962420"/>
              <a:gd name="connsiteX26" fmla="*/ 2978332 w 7210698"/>
              <a:gd name="connsiteY26" fmla="*/ 3056729 h 3962420"/>
              <a:gd name="connsiteX27" fmla="*/ 3091543 w 7210698"/>
              <a:gd name="connsiteY27" fmla="*/ 2969643 h 3962420"/>
              <a:gd name="connsiteX28" fmla="*/ 3126378 w 7210698"/>
              <a:gd name="connsiteY28" fmla="*/ 2952226 h 3962420"/>
              <a:gd name="connsiteX29" fmla="*/ 3187338 w 7210698"/>
              <a:gd name="connsiteY29" fmla="*/ 2908683 h 3962420"/>
              <a:gd name="connsiteX30" fmla="*/ 3213463 w 7210698"/>
              <a:gd name="connsiteY30" fmla="*/ 2891266 h 3962420"/>
              <a:gd name="connsiteX31" fmla="*/ 3291840 w 7210698"/>
              <a:gd name="connsiteY31" fmla="*/ 2856432 h 3962420"/>
              <a:gd name="connsiteX32" fmla="*/ 3492138 w 7210698"/>
              <a:gd name="connsiteY32" fmla="*/ 2760638 h 3962420"/>
              <a:gd name="connsiteX33" fmla="*/ 3553098 w 7210698"/>
              <a:gd name="connsiteY33" fmla="*/ 2725803 h 3962420"/>
              <a:gd name="connsiteX34" fmla="*/ 3614058 w 7210698"/>
              <a:gd name="connsiteY34" fmla="*/ 2717095 h 3962420"/>
              <a:gd name="connsiteX35" fmla="*/ 3735978 w 7210698"/>
              <a:gd name="connsiteY35" fmla="*/ 2708386 h 3962420"/>
              <a:gd name="connsiteX36" fmla="*/ 4084320 w 7210698"/>
              <a:gd name="connsiteY36" fmla="*/ 2725803 h 3962420"/>
              <a:gd name="connsiteX37" fmla="*/ 4110446 w 7210698"/>
              <a:gd name="connsiteY37" fmla="*/ 2734512 h 3962420"/>
              <a:gd name="connsiteX38" fmla="*/ 4162698 w 7210698"/>
              <a:gd name="connsiteY38" fmla="*/ 2778055 h 3962420"/>
              <a:gd name="connsiteX39" fmla="*/ 4188823 w 7210698"/>
              <a:gd name="connsiteY39" fmla="*/ 2812889 h 3962420"/>
              <a:gd name="connsiteX40" fmla="*/ 4258492 w 7210698"/>
              <a:gd name="connsiteY40" fmla="*/ 2873849 h 3962420"/>
              <a:gd name="connsiteX41" fmla="*/ 4319452 w 7210698"/>
              <a:gd name="connsiteY41" fmla="*/ 2934809 h 3962420"/>
              <a:gd name="connsiteX42" fmla="*/ 4432663 w 7210698"/>
              <a:gd name="connsiteY42" fmla="*/ 2978352 h 3962420"/>
              <a:gd name="connsiteX43" fmla="*/ 4458789 w 7210698"/>
              <a:gd name="connsiteY43" fmla="*/ 2987060 h 3962420"/>
              <a:gd name="connsiteX44" fmla="*/ 4563292 w 7210698"/>
              <a:gd name="connsiteY44" fmla="*/ 3004478 h 3962420"/>
              <a:gd name="connsiteX45" fmla="*/ 4685212 w 7210698"/>
              <a:gd name="connsiteY45" fmla="*/ 2995769 h 3962420"/>
              <a:gd name="connsiteX46" fmla="*/ 4711338 w 7210698"/>
              <a:gd name="connsiteY46" fmla="*/ 2978352 h 3962420"/>
              <a:gd name="connsiteX47" fmla="*/ 4763589 w 7210698"/>
              <a:gd name="connsiteY47" fmla="*/ 2934809 h 3962420"/>
              <a:gd name="connsiteX48" fmla="*/ 4807132 w 7210698"/>
              <a:gd name="connsiteY48" fmla="*/ 2786763 h 3962420"/>
              <a:gd name="connsiteX49" fmla="*/ 4815840 w 7210698"/>
              <a:gd name="connsiteY49" fmla="*/ 2664843 h 3962420"/>
              <a:gd name="connsiteX50" fmla="*/ 4859383 w 7210698"/>
              <a:gd name="connsiteY50" fmla="*/ 2220706 h 3962420"/>
              <a:gd name="connsiteX51" fmla="*/ 4946469 w 7210698"/>
              <a:gd name="connsiteY51" fmla="*/ 2124912 h 3962420"/>
              <a:gd name="connsiteX52" fmla="*/ 4972595 w 7210698"/>
              <a:gd name="connsiteY52" fmla="*/ 2107495 h 3962420"/>
              <a:gd name="connsiteX53" fmla="*/ 5077098 w 7210698"/>
              <a:gd name="connsiteY53" fmla="*/ 2055243 h 3962420"/>
              <a:gd name="connsiteX54" fmla="*/ 5138058 w 7210698"/>
              <a:gd name="connsiteY54" fmla="*/ 2029118 h 3962420"/>
              <a:gd name="connsiteX55" fmla="*/ 5320938 w 7210698"/>
              <a:gd name="connsiteY55" fmla="*/ 2020409 h 3962420"/>
              <a:gd name="connsiteX56" fmla="*/ 5660572 w 7210698"/>
              <a:gd name="connsiteY56" fmla="*/ 2020409 h 3962420"/>
              <a:gd name="connsiteX57" fmla="*/ 5773783 w 7210698"/>
              <a:gd name="connsiteY57" fmla="*/ 2072660 h 3962420"/>
              <a:gd name="connsiteX58" fmla="*/ 5826035 w 7210698"/>
              <a:gd name="connsiteY58" fmla="*/ 2090078 h 3962420"/>
              <a:gd name="connsiteX59" fmla="*/ 5904412 w 7210698"/>
              <a:gd name="connsiteY59" fmla="*/ 2124912 h 3962420"/>
              <a:gd name="connsiteX60" fmla="*/ 5991498 w 7210698"/>
              <a:gd name="connsiteY60" fmla="*/ 2116203 h 3962420"/>
              <a:gd name="connsiteX61" fmla="*/ 6087292 w 7210698"/>
              <a:gd name="connsiteY61" fmla="*/ 1985575 h 3962420"/>
              <a:gd name="connsiteX62" fmla="*/ 6104709 w 7210698"/>
              <a:gd name="connsiteY62" fmla="*/ 1950740 h 3962420"/>
              <a:gd name="connsiteX63" fmla="*/ 6139543 w 7210698"/>
              <a:gd name="connsiteY63" fmla="*/ 1915906 h 3962420"/>
              <a:gd name="connsiteX64" fmla="*/ 6174378 w 7210698"/>
              <a:gd name="connsiteY64" fmla="*/ 1706900 h 3962420"/>
              <a:gd name="connsiteX65" fmla="*/ 6069875 w 7210698"/>
              <a:gd name="connsiteY65" fmla="*/ 1515312 h 3962420"/>
              <a:gd name="connsiteX66" fmla="*/ 5799909 w 7210698"/>
              <a:gd name="connsiteY66" fmla="*/ 1193095 h 3962420"/>
              <a:gd name="connsiteX67" fmla="*/ 5791200 w 7210698"/>
              <a:gd name="connsiteY67" fmla="*/ 1132135 h 3962420"/>
              <a:gd name="connsiteX68" fmla="*/ 5799909 w 7210698"/>
              <a:gd name="connsiteY68" fmla="*/ 1106009 h 3962420"/>
              <a:gd name="connsiteX69" fmla="*/ 5921829 w 7210698"/>
              <a:gd name="connsiteY69" fmla="*/ 949255 h 3962420"/>
              <a:gd name="connsiteX70" fmla="*/ 5965372 w 7210698"/>
              <a:gd name="connsiteY70" fmla="*/ 905712 h 3962420"/>
              <a:gd name="connsiteX71" fmla="*/ 6096000 w 7210698"/>
              <a:gd name="connsiteY71" fmla="*/ 844752 h 3962420"/>
              <a:gd name="connsiteX72" fmla="*/ 6296298 w 7210698"/>
              <a:gd name="connsiteY72" fmla="*/ 818626 h 3962420"/>
              <a:gd name="connsiteX73" fmla="*/ 6365966 w 7210698"/>
              <a:gd name="connsiteY73" fmla="*/ 801209 h 3962420"/>
              <a:gd name="connsiteX74" fmla="*/ 6479178 w 7210698"/>
              <a:gd name="connsiteY74" fmla="*/ 696706 h 3962420"/>
              <a:gd name="connsiteX75" fmla="*/ 6557555 w 7210698"/>
              <a:gd name="connsiteY75" fmla="*/ 609620 h 3962420"/>
              <a:gd name="connsiteX76" fmla="*/ 6740435 w 7210698"/>
              <a:gd name="connsiteY76" fmla="*/ 496409 h 3962420"/>
              <a:gd name="connsiteX77" fmla="*/ 6801395 w 7210698"/>
              <a:gd name="connsiteY77" fmla="*/ 452866 h 3962420"/>
              <a:gd name="connsiteX78" fmla="*/ 6984275 w 7210698"/>
              <a:gd name="connsiteY78" fmla="*/ 296112 h 3962420"/>
              <a:gd name="connsiteX79" fmla="*/ 7010400 w 7210698"/>
              <a:gd name="connsiteY79" fmla="*/ 269986 h 3962420"/>
              <a:gd name="connsiteX80" fmla="*/ 7080069 w 7210698"/>
              <a:gd name="connsiteY80" fmla="*/ 217735 h 3962420"/>
              <a:gd name="connsiteX81" fmla="*/ 7123612 w 7210698"/>
              <a:gd name="connsiteY81" fmla="*/ 200318 h 3962420"/>
              <a:gd name="connsiteX82" fmla="*/ 7141029 w 7210698"/>
              <a:gd name="connsiteY82" fmla="*/ 182900 h 3962420"/>
              <a:gd name="connsiteX83" fmla="*/ 7158446 w 7210698"/>
              <a:gd name="connsiteY83" fmla="*/ 69689 h 3962420"/>
              <a:gd name="connsiteX84" fmla="*/ 7175863 w 7210698"/>
              <a:gd name="connsiteY84" fmla="*/ 8729 h 3962420"/>
              <a:gd name="connsiteX85" fmla="*/ 7210698 w 7210698"/>
              <a:gd name="connsiteY85" fmla="*/ 20 h 396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210698" h="3962420">
                <a:moveTo>
                  <a:pt x="0" y="3962420"/>
                </a:moveTo>
                <a:cubicBezTo>
                  <a:pt x="11612" y="3918877"/>
                  <a:pt x="20584" y="3874544"/>
                  <a:pt x="34835" y="3831792"/>
                </a:cubicBezTo>
                <a:cubicBezTo>
                  <a:pt x="45812" y="3798861"/>
                  <a:pt x="76504" y="3754847"/>
                  <a:pt x="95795" y="3727289"/>
                </a:cubicBezTo>
                <a:cubicBezTo>
                  <a:pt x="104118" y="3715399"/>
                  <a:pt x="113484" y="3704266"/>
                  <a:pt x="121920" y="3692455"/>
                </a:cubicBezTo>
                <a:cubicBezTo>
                  <a:pt x="128004" y="3683938"/>
                  <a:pt x="131937" y="3673730"/>
                  <a:pt x="139338" y="3666329"/>
                </a:cubicBezTo>
                <a:cubicBezTo>
                  <a:pt x="149601" y="3656066"/>
                  <a:pt x="162361" y="3648639"/>
                  <a:pt x="174172" y="3640203"/>
                </a:cubicBezTo>
                <a:cubicBezTo>
                  <a:pt x="193800" y="3626183"/>
                  <a:pt x="217683" y="3613191"/>
                  <a:pt x="235132" y="3596660"/>
                </a:cubicBezTo>
                <a:cubicBezTo>
                  <a:pt x="279835" y="3554310"/>
                  <a:pt x="323744" y="3511049"/>
                  <a:pt x="365760" y="3466032"/>
                </a:cubicBezTo>
                <a:cubicBezTo>
                  <a:pt x="405075" y="3423908"/>
                  <a:pt x="437716" y="3375628"/>
                  <a:pt x="478972" y="3335403"/>
                </a:cubicBezTo>
                <a:cubicBezTo>
                  <a:pt x="647487" y="3171101"/>
                  <a:pt x="666057" y="3135632"/>
                  <a:pt x="844732" y="3065438"/>
                </a:cubicBezTo>
                <a:cubicBezTo>
                  <a:pt x="881481" y="3051001"/>
                  <a:pt x="919084" y="3037598"/>
                  <a:pt x="957943" y="3030603"/>
                </a:cubicBezTo>
                <a:cubicBezTo>
                  <a:pt x="1064611" y="3011403"/>
                  <a:pt x="1172754" y="3001574"/>
                  <a:pt x="1280160" y="2987060"/>
                </a:cubicBezTo>
                <a:cubicBezTo>
                  <a:pt x="1451429" y="2995769"/>
                  <a:pt x="1622997" y="2999829"/>
                  <a:pt x="1793966" y="3013186"/>
                </a:cubicBezTo>
                <a:cubicBezTo>
                  <a:pt x="1809551" y="3014404"/>
                  <a:pt x="1822872" y="3025114"/>
                  <a:pt x="1837509" y="3030603"/>
                </a:cubicBezTo>
                <a:cubicBezTo>
                  <a:pt x="1885378" y="3048554"/>
                  <a:pt x="1865304" y="3035051"/>
                  <a:pt x="1942012" y="3056729"/>
                </a:cubicBezTo>
                <a:cubicBezTo>
                  <a:pt x="2049840" y="3087202"/>
                  <a:pt x="2264229" y="3152523"/>
                  <a:pt x="2264229" y="3152523"/>
                </a:cubicBezTo>
                <a:cubicBezTo>
                  <a:pt x="2284549" y="3167037"/>
                  <a:pt x="2305862" y="3180253"/>
                  <a:pt x="2325189" y="3196066"/>
                </a:cubicBezTo>
                <a:cubicBezTo>
                  <a:pt x="2337898" y="3206464"/>
                  <a:pt x="2346661" y="3221356"/>
                  <a:pt x="2360023" y="3230900"/>
                </a:cubicBezTo>
                <a:cubicBezTo>
                  <a:pt x="2367493" y="3236236"/>
                  <a:pt x="2377938" y="3235504"/>
                  <a:pt x="2386149" y="3239609"/>
                </a:cubicBezTo>
                <a:cubicBezTo>
                  <a:pt x="2395510" y="3244290"/>
                  <a:pt x="2401883" y="3255779"/>
                  <a:pt x="2412275" y="3257026"/>
                </a:cubicBezTo>
                <a:cubicBezTo>
                  <a:pt x="2475748" y="3264643"/>
                  <a:pt x="2540000" y="3262832"/>
                  <a:pt x="2603863" y="3265735"/>
                </a:cubicBezTo>
                <a:cubicBezTo>
                  <a:pt x="2629989" y="3259929"/>
                  <a:pt x="2656661" y="3256189"/>
                  <a:pt x="2682240" y="3248318"/>
                </a:cubicBezTo>
                <a:cubicBezTo>
                  <a:pt x="2694648" y="3244500"/>
                  <a:pt x="2705256" y="3236272"/>
                  <a:pt x="2717075" y="3230900"/>
                </a:cubicBezTo>
                <a:cubicBezTo>
                  <a:pt x="2737201" y="3221752"/>
                  <a:pt x="2758261" y="3214662"/>
                  <a:pt x="2778035" y="3204775"/>
                </a:cubicBezTo>
                <a:cubicBezTo>
                  <a:pt x="2838179" y="3174704"/>
                  <a:pt x="2766492" y="3196775"/>
                  <a:pt x="2838995" y="3178649"/>
                </a:cubicBezTo>
                <a:cubicBezTo>
                  <a:pt x="2882437" y="3149687"/>
                  <a:pt x="2896455" y="3142522"/>
                  <a:pt x="2934789" y="3108980"/>
                </a:cubicBezTo>
                <a:cubicBezTo>
                  <a:pt x="3048932" y="3009106"/>
                  <a:pt x="2885573" y="3149488"/>
                  <a:pt x="2978332" y="3056729"/>
                </a:cubicBezTo>
                <a:cubicBezTo>
                  <a:pt x="3001464" y="3033597"/>
                  <a:pt x="3059043" y="2985893"/>
                  <a:pt x="3091543" y="2969643"/>
                </a:cubicBezTo>
                <a:cubicBezTo>
                  <a:pt x="3103155" y="2963837"/>
                  <a:pt x="3115106" y="2958667"/>
                  <a:pt x="3126378" y="2952226"/>
                </a:cubicBezTo>
                <a:cubicBezTo>
                  <a:pt x="3146895" y="2940502"/>
                  <a:pt x="3168655" y="2922028"/>
                  <a:pt x="3187338" y="2908683"/>
                </a:cubicBezTo>
                <a:cubicBezTo>
                  <a:pt x="3195855" y="2902600"/>
                  <a:pt x="3204314" y="2896349"/>
                  <a:pt x="3213463" y="2891266"/>
                </a:cubicBezTo>
                <a:cubicBezTo>
                  <a:pt x="3258810" y="2866073"/>
                  <a:pt x="3254366" y="2868923"/>
                  <a:pt x="3291840" y="2856432"/>
                </a:cubicBezTo>
                <a:cubicBezTo>
                  <a:pt x="3376074" y="2800277"/>
                  <a:pt x="3277184" y="2864135"/>
                  <a:pt x="3492138" y="2760638"/>
                </a:cubicBezTo>
                <a:cubicBezTo>
                  <a:pt x="3513225" y="2750485"/>
                  <a:pt x="3531058" y="2733675"/>
                  <a:pt x="3553098" y="2725803"/>
                </a:cubicBezTo>
                <a:cubicBezTo>
                  <a:pt x="3572428" y="2718899"/>
                  <a:pt x="3593624" y="2719041"/>
                  <a:pt x="3614058" y="2717095"/>
                </a:cubicBezTo>
                <a:cubicBezTo>
                  <a:pt x="3654618" y="2713232"/>
                  <a:pt x="3695338" y="2711289"/>
                  <a:pt x="3735978" y="2708386"/>
                </a:cubicBezTo>
                <a:cubicBezTo>
                  <a:pt x="3808558" y="2710521"/>
                  <a:pt x="3977798" y="2702132"/>
                  <a:pt x="4084320" y="2725803"/>
                </a:cubicBezTo>
                <a:cubicBezTo>
                  <a:pt x="4093281" y="2727794"/>
                  <a:pt x="4101737" y="2731609"/>
                  <a:pt x="4110446" y="2734512"/>
                </a:cubicBezTo>
                <a:cubicBezTo>
                  <a:pt x="4130094" y="2749248"/>
                  <a:pt x="4147323" y="2759605"/>
                  <a:pt x="4162698" y="2778055"/>
                </a:cubicBezTo>
                <a:cubicBezTo>
                  <a:pt x="4171990" y="2789205"/>
                  <a:pt x="4178560" y="2802626"/>
                  <a:pt x="4188823" y="2812889"/>
                </a:cubicBezTo>
                <a:cubicBezTo>
                  <a:pt x="4210643" y="2834709"/>
                  <a:pt x="4236672" y="2852029"/>
                  <a:pt x="4258492" y="2873849"/>
                </a:cubicBezTo>
                <a:cubicBezTo>
                  <a:pt x="4303038" y="2918395"/>
                  <a:pt x="4237867" y="2888189"/>
                  <a:pt x="4319452" y="2934809"/>
                </a:cubicBezTo>
                <a:cubicBezTo>
                  <a:pt x="4387745" y="2973833"/>
                  <a:pt x="4378893" y="2962989"/>
                  <a:pt x="4432663" y="2978352"/>
                </a:cubicBezTo>
                <a:cubicBezTo>
                  <a:pt x="4441489" y="2980874"/>
                  <a:pt x="4449788" y="2985260"/>
                  <a:pt x="4458789" y="2987060"/>
                </a:cubicBezTo>
                <a:cubicBezTo>
                  <a:pt x="4493418" y="2993986"/>
                  <a:pt x="4563292" y="3004478"/>
                  <a:pt x="4563292" y="3004478"/>
                </a:cubicBezTo>
                <a:cubicBezTo>
                  <a:pt x="4603932" y="3001575"/>
                  <a:pt x="4645088" y="3002850"/>
                  <a:pt x="4685212" y="2995769"/>
                </a:cubicBezTo>
                <a:cubicBezTo>
                  <a:pt x="4695519" y="2993950"/>
                  <a:pt x="4703297" y="2985053"/>
                  <a:pt x="4711338" y="2978352"/>
                </a:cubicBezTo>
                <a:cubicBezTo>
                  <a:pt x="4778391" y="2922474"/>
                  <a:pt x="4698723" y="2978052"/>
                  <a:pt x="4763589" y="2934809"/>
                </a:cubicBezTo>
                <a:cubicBezTo>
                  <a:pt x="4778103" y="2885460"/>
                  <a:pt x="4797358" y="2837265"/>
                  <a:pt x="4807132" y="2786763"/>
                </a:cubicBezTo>
                <a:cubicBezTo>
                  <a:pt x="4814874" y="2746762"/>
                  <a:pt x="4812095" y="2705414"/>
                  <a:pt x="4815840" y="2664843"/>
                </a:cubicBezTo>
                <a:cubicBezTo>
                  <a:pt x="4829513" y="2516717"/>
                  <a:pt x="4835779" y="2367577"/>
                  <a:pt x="4859383" y="2220706"/>
                </a:cubicBezTo>
                <a:cubicBezTo>
                  <a:pt x="4861755" y="2205946"/>
                  <a:pt x="4944483" y="2126677"/>
                  <a:pt x="4946469" y="2124912"/>
                </a:cubicBezTo>
                <a:cubicBezTo>
                  <a:pt x="4954292" y="2117958"/>
                  <a:pt x="4963360" y="2112420"/>
                  <a:pt x="4972595" y="2107495"/>
                </a:cubicBezTo>
                <a:cubicBezTo>
                  <a:pt x="5006959" y="2089167"/>
                  <a:pt x="5041301" y="2070584"/>
                  <a:pt x="5077098" y="2055243"/>
                </a:cubicBezTo>
                <a:cubicBezTo>
                  <a:pt x="5097418" y="2046535"/>
                  <a:pt x="5116173" y="2032244"/>
                  <a:pt x="5138058" y="2029118"/>
                </a:cubicBezTo>
                <a:cubicBezTo>
                  <a:pt x="5198474" y="2020487"/>
                  <a:pt x="5259978" y="2023312"/>
                  <a:pt x="5320938" y="2020409"/>
                </a:cubicBezTo>
                <a:cubicBezTo>
                  <a:pt x="5439394" y="1980921"/>
                  <a:pt x="5415864" y="1985451"/>
                  <a:pt x="5660572" y="2020409"/>
                </a:cubicBezTo>
                <a:cubicBezTo>
                  <a:pt x="5701717" y="2026287"/>
                  <a:pt x="5735478" y="2056531"/>
                  <a:pt x="5773783" y="2072660"/>
                </a:cubicBezTo>
                <a:cubicBezTo>
                  <a:pt x="5790704" y="2079785"/>
                  <a:pt x="5809258" y="2082622"/>
                  <a:pt x="5826035" y="2090078"/>
                </a:cubicBezTo>
                <a:lnTo>
                  <a:pt x="5904412" y="2124912"/>
                </a:lnTo>
                <a:lnTo>
                  <a:pt x="5991498" y="2116203"/>
                </a:lnTo>
                <a:cubicBezTo>
                  <a:pt x="6017472" y="2100330"/>
                  <a:pt x="6066750" y="2022552"/>
                  <a:pt x="6087292" y="1985575"/>
                </a:cubicBezTo>
                <a:cubicBezTo>
                  <a:pt x="6093597" y="1974227"/>
                  <a:pt x="6096920" y="1961126"/>
                  <a:pt x="6104709" y="1950740"/>
                </a:cubicBezTo>
                <a:cubicBezTo>
                  <a:pt x="6114561" y="1937603"/>
                  <a:pt x="6127932" y="1927517"/>
                  <a:pt x="6139543" y="1915906"/>
                </a:cubicBezTo>
                <a:cubicBezTo>
                  <a:pt x="6160974" y="1851612"/>
                  <a:pt x="6191044" y="1773566"/>
                  <a:pt x="6174378" y="1706900"/>
                </a:cubicBezTo>
                <a:cubicBezTo>
                  <a:pt x="6156735" y="1636327"/>
                  <a:pt x="6107302" y="1577691"/>
                  <a:pt x="6069875" y="1515312"/>
                </a:cubicBezTo>
                <a:cubicBezTo>
                  <a:pt x="5988713" y="1380043"/>
                  <a:pt x="5917475" y="1321348"/>
                  <a:pt x="5799909" y="1193095"/>
                </a:cubicBezTo>
                <a:cubicBezTo>
                  <a:pt x="5797006" y="1172775"/>
                  <a:pt x="5791200" y="1152661"/>
                  <a:pt x="5791200" y="1132135"/>
                </a:cubicBezTo>
                <a:cubicBezTo>
                  <a:pt x="5791200" y="1122955"/>
                  <a:pt x="5796293" y="1114447"/>
                  <a:pt x="5799909" y="1106009"/>
                </a:cubicBezTo>
                <a:cubicBezTo>
                  <a:pt x="5828820" y="1038550"/>
                  <a:pt x="5860182" y="1018154"/>
                  <a:pt x="5921829" y="949255"/>
                </a:cubicBezTo>
                <a:cubicBezTo>
                  <a:pt x="5935516" y="933958"/>
                  <a:pt x="5948457" y="917341"/>
                  <a:pt x="5965372" y="905712"/>
                </a:cubicBezTo>
                <a:cubicBezTo>
                  <a:pt x="6003442" y="879539"/>
                  <a:pt x="6048331" y="851814"/>
                  <a:pt x="6096000" y="844752"/>
                </a:cubicBezTo>
                <a:cubicBezTo>
                  <a:pt x="6162605" y="834885"/>
                  <a:pt x="6230977" y="834956"/>
                  <a:pt x="6296298" y="818626"/>
                </a:cubicBezTo>
                <a:lnTo>
                  <a:pt x="6365966" y="801209"/>
                </a:lnTo>
                <a:cubicBezTo>
                  <a:pt x="6418416" y="759250"/>
                  <a:pt x="6425942" y="755858"/>
                  <a:pt x="6479178" y="696706"/>
                </a:cubicBezTo>
                <a:cubicBezTo>
                  <a:pt x="6505304" y="667677"/>
                  <a:pt x="6528450" y="635661"/>
                  <a:pt x="6557555" y="609620"/>
                </a:cubicBezTo>
                <a:cubicBezTo>
                  <a:pt x="6622808" y="551235"/>
                  <a:pt x="6666531" y="541572"/>
                  <a:pt x="6740435" y="496409"/>
                </a:cubicBezTo>
                <a:cubicBezTo>
                  <a:pt x="6761743" y="483388"/>
                  <a:pt x="6782099" y="468716"/>
                  <a:pt x="6801395" y="452866"/>
                </a:cubicBezTo>
                <a:cubicBezTo>
                  <a:pt x="6863436" y="401903"/>
                  <a:pt x="6923851" y="348983"/>
                  <a:pt x="6984275" y="296112"/>
                </a:cubicBezTo>
                <a:cubicBezTo>
                  <a:pt x="6993543" y="288002"/>
                  <a:pt x="7001132" y="278096"/>
                  <a:pt x="7010400" y="269986"/>
                </a:cubicBezTo>
                <a:cubicBezTo>
                  <a:pt x="7018945" y="262509"/>
                  <a:pt x="7062786" y="226376"/>
                  <a:pt x="7080069" y="217735"/>
                </a:cubicBezTo>
                <a:cubicBezTo>
                  <a:pt x="7094051" y="210744"/>
                  <a:pt x="7109098" y="206124"/>
                  <a:pt x="7123612" y="200318"/>
                </a:cubicBezTo>
                <a:cubicBezTo>
                  <a:pt x="7129418" y="194512"/>
                  <a:pt x="7136805" y="189941"/>
                  <a:pt x="7141029" y="182900"/>
                </a:cubicBezTo>
                <a:cubicBezTo>
                  <a:pt x="7156267" y="157504"/>
                  <a:pt x="7157397" y="75635"/>
                  <a:pt x="7158446" y="69689"/>
                </a:cubicBezTo>
                <a:cubicBezTo>
                  <a:pt x="7162119" y="48877"/>
                  <a:pt x="7163183" y="25635"/>
                  <a:pt x="7175863" y="8729"/>
                </a:cubicBezTo>
                <a:cubicBezTo>
                  <a:pt x="7183044" y="-846"/>
                  <a:pt x="7210698" y="20"/>
                  <a:pt x="7210698" y="20"/>
                </a:cubicBezTo>
              </a:path>
            </a:pathLst>
          </a:custGeom>
          <a:noFill/>
          <a:ln w="1206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923109" y="4758810"/>
            <a:ext cx="965780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EKSEMPEL: 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Ledelse og medarbejdere opkvalificeres i </a:t>
            </a:r>
            <a:r>
              <a:rPr lang="da-DK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samskabelse</a:t>
            </a: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projektkompetence, inddragelse mv. </a:t>
            </a:r>
            <a:r>
              <a:rPr lang="da-DK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 AT </a:t>
            </a: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ledelsen og lærerne senest d. 1 juni 2020 ser eleverne som medskabende og som en ressource, der sparres med og samarbejdes med </a:t>
            </a:r>
            <a:r>
              <a:rPr lang="da-DK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 AT </a:t>
            </a: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lærerne inddrager eleverne i planlægning og undervisning mv. </a:t>
            </a:r>
            <a:r>
              <a:rPr lang="da-DK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 AT </a:t>
            </a: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eleverne senest d. 1 juni 2013 engagerer sig i dagligdagen på skolen og i skolens fællesskab </a:t>
            </a:r>
          </a:p>
          <a:p>
            <a:endParaRPr lang="da-D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258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48" y="581313"/>
            <a:ext cx="9259888" cy="934890"/>
          </a:xfrm>
        </p:spPr>
        <p:txBody>
          <a:bodyPr/>
          <a:lstStyle/>
          <a:p>
            <a:r>
              <a:rPr lang="da-DK" b="1" dirty="0"/>
              <a:t>Proces – anden del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77879" y="1629092"/>
            <a:ext cx="3716367" cy="4709219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2800" dirty="0">
                <a:latin typeface="+mj-lt"/>
              </a:rPr>
              <a:t>Vi arbejder i tre grupper med prioritering af indsatser og aktiviteter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A9FE-7243-42BC-A71C-38DE25DCBAEC}" type="datetime2">
              <a:rPr lang="da-DK" noProof="0" smtClean="0"/>
              <a:t>25. december 2019</a:t>
            </a:fld>
            <a:endParaRPr lang="da-DK" noProof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3"/>
          </p:nvPr>
        </p:nvSpPr>
        <p:spPr>
          <a:xfrm>
            <a:off x="5496389" y="1796799"/>
            <a:ext cx="5781907" cy="391167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r>
              <a:rPr lang="da-DK" sz="2800" b="1" dirty="0">
                <a:latin typeface="+mj-lt"/>
              </a:rPr>
              <a:t>Prioritering</a:t>
            </a:r>
            <a:br>
              <a:rPr lang="da-DK" sz="2800" b="1" dirty="0">
                <a:latin typeface="+mj-lt"/>
              </a:rPr>
            </a:br>
            <a:br>
              <a:rPr lang="da-DK" sz="2800" dirty="0">
                <a:latin typeface="+mj-lt"/>
              </a:rPr>
            </a:br>
            <a:r>
              <a:rPr lang="da-DK" sz="2800" dirty="0">
                <a:latin typeface="+mj-lt"/>
              </a:rPr>
              <a:t>Hvad kan ikke undværes for at nå målet?</a:t>
            </a:r>
          </a:p>
          <a:p>
            <a:pPr marL="0" indent="0">
              <a:buNone/>
            </a:pPr>
            <a:r>
              <a:rPr lang="da-DK" sz="2800" dirty="0">
                <a:latin typeface="+mj-lt"/>
              </a:rPr>
              <a:t>Mangler der noget for at nå målet?</a:t>
            </a:r>
          </a:p>
          <a:p>
            <a:pPr marL="0" indent="0">
              <a:buNone/>
            </a:pPr>
            <a:r>
              <a:rPr lang="da-DK" sz="2800" dirty="0">
                <a:latin typeface="+mj-lt"/>
              </a:rPr>
              <a:t>Er der noget som skal ud? (og evt. et andet sted hen?)</a:t>
            </a:r>
          </a:p>
        </p:txBody>
      </p:sp>
    </p:spTree>
    <p:extLst>
      <p:ext uri="{BB962C8B-B14F-4D97-AF65-F5344CB8AC3E}">
        <p14:creationId xmlns:p14="http://schemas.microsoft.com/office/powerpoint/2010/main" val="138027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Jeres videre arbejde med indsatser og aktiviteter</a:t>
            </a:r>
            <a:br>
              <a:rPr lang="da-DK" dirty="0"/>
            </a:br>
            <a:br>
              <a:rPr lang="da-DK" dirty="0"/>
            </a:br>
            <a:r>
              <a:rPr lang="da-DK" dirty="0"/>
              <a:t>Hvad skal gøres for at nå målene?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589465"/>
              </p:ext>
            </p:extLst>
          </p:nvPr>
        </p:nvGraphicFramePr>
        <p:xfrm>
          <a:off x="838200" y="2437668"/>
          <a:ext cx="1031302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604">
                  <a:extLst>
                    <a:ext uri="{9D8B030D-6E8A-4147-A177-3AD203B41FA5}">
                      <a16:colId xmlns:a16="http://schemas.microsoft.com/office/drawing/2014/main" val="2295405970"/>
                    </a:ext>
                  </a:extLst>
                </a:gridCol>
                <a:gridCol w="2252898">
                  <a:extLst>
                    <a:ext uri="{9D8B030D-6E8A-4147-A177-3AD203B41FA5}">
                      <a16:colId xmlns:a16="http://schemas.microsoft.com/office/drawing/2014/main" val="1180750406"/>
                    </a:ext>
                  </a:extLst>
                </a:gridCol>
                <a:gridCol w="1872310">
                  <a:extLst>
                    <a:ext uri="{9D8B030D-6E8A-4147-A177-3AD203B41FA5}">
                      <a16:colId xmlns:a16="http://schemas.microsoft.com/office/drawing/2014/main" val="113449463"/>
                    </a:ext>
                  </a:extLst>
                </a:gridCol>
                <a:gridCol w="2062604">
                  <a:extLst>
                    <a:ext uri="{9D8B030D-6E8A-4147-A177-3AD203B41FA5}">
                      <a16:colId xmlns:a16="http://schemas.microsoft.com/office/drawing/2014/main" val="3378066062"/>
                    </a:ext>
                  </a:extLst>
                </a:gridCol>
                <a:gridCol w="2062604">
                  <a:extLst>
                    <a:ext uri="{9D8B030D-6E8A-4147-A177-3AD203B41FA5}">
                      <a16:colId xmlns:a16="http://schemas.microsoft.com/office/drawing/2014/main" val="2715050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Delmål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Aktivitet/indsats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Inden</a:t>
                      </a:r>
                      <a:r>
                        <a:rPr lang="da-DK" baseline="0" dirty="0"/>
                        <a:t> vinterferien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Inden påske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Inden sommerferien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57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970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656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08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64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194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319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60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66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4163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035608\AppData\Local\Temp\Templafy\PowerPointVsto\Assets\f71676f0-5cbf-4bbc-a13b-efe4df18ee6a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VM">
  <a:themeElements>
    <a:clrScheme name="Undervisningsministeriet">
      <a:dk1>
        <a:srgbClr val="161616"/>
      </a:dk1>
      <a:lt1>
        <a:srgbClr val="FFFFFF"/>
      </a:lt1>
      <a:dk2>
        <a:srgbClr val="404042"/>
      </a:dk2>
      <a:lt2>
        <a:srgbClr val="E5F1F4"/>
      </a:lt2>
      <a:accent1>
        <a:srgbClr val="007A98"/>
      </a:accent1>
      <a:accent2>
        <a:srgbClr val="99CAD6"/>
      </a:accent2>
      <a:accent3>
        <a:srgbClr val="33786D"/>
      </a:accent3>
      <a:accent4>
        <a:srgbClr val="C31F59"/>
      </a:accent4>
      <a:accent5>
        <a:srgbClr val="69226A"/>
      </a:accent5>
      <a:accent6>
        <a:srgbClr val="EA8145"/>
      </a:accent6>
      <a:hlink>
        <a:srgbClr val="007A98"/>
      </a:hlink>
      <a:folHlink>
        <a:srgbClr val="99CAD6"/>
      </a:folHlink>
    </a:clrScheme>
    <a:fontScheme name="UVM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UVM 100%">
      <a:srgbClr val="007A98"/>
    </a:custClr>
    <a:custClr name="STIL 100%">
      <a:srgbClr val="33786D"/>
    </a:custClr>
    <a:custClr name="STUK 100%">
      <a:srgbClr val="736E6A"/>
    </a:custClr>
    <a:custClr name="DARK BLUE 100%">
      <a:srgbClr val="343953"/>
    </a:custClr>
    <a:custClr name="PINK 100%">
      <a:srgbClr val="C31F59"/>
    </a:custClr>
    <a:custClr name="PURPLE 100%">
      <a:srgbClr val="69226A"/>
    </a:custClr>
    <a:custClr name="ORANGE 100%">
      <a:srgbClr val="EA8145"/>
    </a:custClr>
    <a:custClr name="YELLOW 100%">
      <a:srgbClr val="EABD2E"/>
    </a:custClr>
    <a:custClr name="BLUE 100%">
      <a:srgbClr val="332D8C"/>
    </a:custClr>
    <a:custClr name="SAND">
      <a:srgbClr val="F9F5E3"/>
    </a:custClr>
    <a:custClr name="UVM 80%">
      <a:srgbClr val="4595AE"/>
    </a:custClr>
    <a:custClr name="STIL 80%">
      <a:srgbClr val="5C938A"/>
    </a:custClr>
    <a:custClr name="STUK 80%">
      <a:srgbClr val="8F8B87"/>
    </a:custClr>
    <a:custClr name="DARK BLUE 80%">
      <a:srgbClr val="5D6175"/>
    </a:custClr>
    <a:custClr name="PINK 80%">
      <a:srgbClr val="CF4C7A"/>
    </a:custClr>
    <a:custClr name="PURPLE 80%">
      <a:srgbClr val="874E88"/>
    </a:custClr>
    <a:custClr name="ORANGE 80%">
      <a:srgbClr val="EE9A6A"/>
    </a:custClr>
    <a:custClr name="YELLOW 80%">
      <a:srgbClr val="EECA58"/>
    </a:custClr>
    <a:custClr name="BLUE 80%">
      <a:srgbClr val="5C57A3"/>
    </a:custClr>
    <a:custClr name="WHITE">
      <a:srgbClr val="FFFFFF"/>
    </a:custClr>
    <a:custClr name="UVM 40%">
      <a:srgbClr val="99CAD6"/>
    </a:custClr>
    <a:custClr name="STIL 40%">
      <a:srgbClr val="ADC9C5"/>
    </a:custClr>
    <a:custClr name="STUK 40%">
      <a:srgbClr val="C7C5C3"/>
    </a:custClr>
    <a:custClr name="DARK BLUE 40%">
      <a:srgbClr val="AEB0BA"/>
    </a:custClr>
    <a:custClr name="PINK 40%">
      <a:srgbClr val="E7A5BD"/>
    </a:custClr>
    <a:custClr name="PURPLE 40%">
      <a:srgbClr val="C3A7C3"/>
    </a:custClr>
    <a:custClr name="ORANGE 40%">
      <a:srgbClr val="F7CDB5"/>
    </a:custClr>
    <a:custClr name="YELLOW 40%">
      <a:srgbClr val="F7E5AB"/>
    </a:custClr>
    <a:custClr name="BLUE 40%">
      <a:srgbClr val="ADABD1"/>
    </a:custClr>
    <a:custClr name="WHITE">
      <a:srgbClr val="FFFFFF"/>
    </a:custClr>
    <a:custClr name="UVM 20%">
      <a:srgbClr val="CCE4EA"/>
    </a:custClr>
    <a:custClr name="STIL 20%">
      <a:srgbClr val="D6E4E2"/>
    </a:custClr>
    <a:custClr name="STUK 20%">
      <a:srgbClr val="E3E2E1"/>
    </a:custClr>
    <a:custClr name="DARK BLUE 20%">
      <a:srgbClr val="D6D7DD"/>
    </a:custClr>
    <a:custClr name="PINK 20%">
      <a:srgbClr val="F3D2DE"/>
    </a:custClr>
    <a:custClr name="PURPLE 20%">
      <a:srgbClr val="E1D3E1"/>
    </a:custClr>
    <a:custClr name="ORANGE 20%">
      <a:srgbClr val="FBE6DA"/>
    </a:custClr>
    <a:custClr name="YELLOW 20%">
      <a:srgbClr val="FBF2D5"/>
    </a:custClr>
    <a:custClr name="BLUE 20%">
      <a:srgbClr val="D6D5E8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Blank.potx" id="{A3B46BF8-4555-4BFE-9F2B-CB276DC98C80}" vid="{950795C3-1738-4D4D-8153-8A0A722C738E}"/>
    </a:ext>
  </a:extLst>
</a:theme>
</file>

<file path=ppt/theme/theme4.xml><?xml version="1.0" encoding="utf-8"?>
<a:theme xmlns:a="http://schemas.openxmlformats.org/drawingml/2006/main" name="Blank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:thm15="http://schemas.microsoft.com/office/thememl/2012/main" name="Ramboll Template.pptx" id="{18B1D9E1-3BFF-492D-AD3C-07E0527DBC54}" vid="{2725A123-54A8-4D51-A6DB-726BE0B36503}"/>
    </a:ext>
  </a:extLst>
</a:theme>
</file>

<file path=ppt/theme/theme5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5178</TotalTime>
  <Words>763</Words>
  <Application>Microsoft Office PowerPoint</Application>
  <PresentationFormat>Widescreen</PresentationFormat>
  <Paragraphs>188</Paragraphs>
  <Slides>19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Trebuchet MS</vt:lpstr>
      <vt:lpstr>Verdana</vt:lpstr>
      <vt:lpstr>Office-tema</vt:lpstr>
      <vt:lpstr>1_Office-tema</vt:lpstr>
      <vt:lpstr>UVM</vt:lpstr>
      <vt:lpstr>Blank</vt:lpstr>
      <vt:lpstr>Kontortema</vt:lpstr>
      <vt:lpstr>Styregruppemøde Al Salahiyah-skolen</vt:lpstr>
      <vt:lpstr>Dagens program</vt:lpstr>
      <vt:lpstr>Overblik over forløbet</vt:lpstr>
      <vt:lpstr>PowerPoint-præsentation</vt:lpstr>
      <vt:lpstr>PowerPoint-præsentation</vt:lpstr>
      <vt:lpstr>Proces – første del</vt:lpstr>
      <vt:lpstr>Den røde tråd</vt:lpstr>
      <vt:lpstr>Proces – anden del</vt:lpstr>
      <vt:lpstr> Jeres videre arbejde med indsatser og aktiviteter  Hvad skal gøres for at nå målene?</vt:lpstr>
      <vt:lpstr>Kritisk tænkning –  de næste skridt</vt:lpstr>
      <vt:lpstr>Kritisk tænkning – vejledninger til fagene</vt:lpstr>
      <vt:lpstr>DE Fem kerneelementer</vt:lpstr>
      <vt:lpstr>Skabe øvebaner med jeres edderkoppemodeller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Styregruppemøde Den Moderne Kulturelle Skole</dc:title>
  <dc:creator>Anne Nybo</dc:creator>
  <cp:lastModifiedBy>Al-Salahiyah Skolen</cp:lastModifiedBy>
  <cp:revision>112</cp:revision>
  <dcterms:created xsi:type="dcterms:W3CDTF">2019-09-25T07:42:38Z</dcterms:created>
  <dcterms:modified xsi:type="dcterms:W3CDTF">2019-12-25T13:46:55Z</dcterms:modified>
</cp:coreProperties>
</file>